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 id="2147483710" r:id="rId3"/>
  </p:sldMasterIdLst>
  <p:notesMasterIdLst>
    <p:notesMasterId r:id="rId32"/>
  </p:notesMasterIdLst>
  <p:sldIdLst>
    <p:sldId id="258" r:id="rId4"/>
    <p:sldId id="321" r:id="rId5"/>
    <p:sldId id="319" r:id="rId6"/>
    <p:sldId id="320" r:id="rId7"/>
    <p:sldId id="276" r:id="rId8"/>
    <p:sldId id="261" r:id="rId9"/>
    <p:sldId id="546" r:id="rId10"/>
    <p:sldId id="594" r:id="rId11"/>
    <p:sldId id="264" r:id="rId12"/>
    <p:sldId id="265" r:id="rId13"/>
    <p:sldId id="286" r:id="rId14"/>
    <p:sldId id="280" r:id="rId15"/>
    <p:sldId id="288" r:id="rId16"/>
    <p:sldId id="285" r:id="rId17"/>
    <p:sldId id="267" r:id="rId18"/>
    <p:sldId id="268" r:id="rId19"/>
    <p:sldId id="269" r:id="rId20"/>
    <p:sldId id="270" r:id="rId21"/>
    <p:sldId id="277" r:id="rId22"/>
    <p:sldId id="272" r:id="rId23"/>
    <p:sldId id="273" r:id="rId24"/>
    <p:sldId id="274" r:id="rId25"/>
    <p:sldId id="275" r:id="rId26"/>
    <p:sldId id="597" r:id="rId27"/>
    <p:sldId id="593" r:id="rId28"/>
    <p:sldId id="326" r:id="rId29"/>
    <p:sldId id="328" r:id="rId30"/>
    <p:sldId id="592" r:id="rId31"/>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Schmale" initials="JS" lastIdx="1" clrIdx="0">
    <p:extLst>
      <p:ext uri="{19B8F6BF-5375-455C-9EA6-DF929625EA0E}">
        <p15:presenceInfo xmlns:p15="http://schemas.microsoft.com/office/powerpoint/2012/main" userId="S::julia.schmale@epfl.ch::da4fbbe4-d9a1-4f65-9e3e-eb31e4679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4" d="100"/>
          <a:sy n="104" d="100"/>
        </p:scale>
        <p:origin x="120"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8A89CD-CEEA-724E-8AFA-66809F94ECBC}"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GB"/>
        </a:p>
      </dgm:t>
    </dgm:pt>
    <dgm:pt modelId="{CE8029DF-C5F4-3745-A727-8BCCA111BA0C}">
      <dgm:prSet phldrT="[Text]"/>
      <dgm:spPr/>
      <dgm:t>
        <a:bodyPr/>
        <a:lstStyle/>
        <a:p>
          <a:r>
            <a:rPr lang="en-GB" dirty="0"/>
            <a:t>10 Oct</a:t>
          </a:r>
        </a:p>
      </dgm:t>
    </dgm:pt>
    <dgm:pt modelId="{17B34544-203B-7641-94A4-6800B03ACFBF}" type="parTrans" cxnId="{6F2FBCE2-CEC3-5D4E-8520-3B17357EC07A}">
      <dgm:prSet/>
      <dgm:spPr/>
      <dgm:t>
        <a:bodyPr/>
        <a:lstStyle/>
        <a:p>
          <a:endParaRPr lang="en-GB"/>
        </a:p>
      </dgm:t>
    </dgm:pt>
    <dgm:pt modelId="{FA82A6B3-4CB5-E746-8701-78B923CFA729}" type="sibTrans" cxnId="{6F2FBCE2-CEC3-5D4E-8520-3B17357EC07A}">
      <dgm:prSet/>
      <dgm:spPr/>
      <dgm:t>
        <a:bodyPr/>
        <a:lstStyle/>
        <a:p>
          <a:endParaRPr lang="en-GB"/>
        </a:p>
      </dgm:t>
    </dgm:pt>
    <dgm:pt modelId="{A7A17B0A-FD12-134E-BE34-0CEC8C8F8E79}">
      <dgm:prSet phldrT="[Text]"/>
      <dgm:spPr/>
      <dgm:t>
        <a:bodyPr/>
        <a:lstStyle/>
        <a:p>
          <a:r>
            <a:rPr lang="en-GB" dirty="0"/>
            <a:t>Final topic choice</a:t>
          </a:r>
        </a:p>
      </dgm:t>
    </dgm:pt>
    <dgm:pt modelId="{7AD76EC6-4762-9649-A651-F0C27B2B1BA1}" type="parTrans" cxnId="{A05BA442-C4EC-E44B-987F-F3CFD5D21B42}">
      <dgm:prSet/>
      <dgm:spPr/>
      <dgm:t>
        <a:bodyPr/>
        <a:lstStyle/>
        <a:p>
          <a:endParaRPr lang="en-GB"/>
        </a:p>
      </dgm:t>
    </dgm:pt>
    <dgm:pt modelId="{74ED4396-1B04-B34B-B897-BA0E263BB93D}" type="sibTrans" cxnId="{A05BA442-C4EC-E44B-987F-F3CFD5D21B42}">
      <dgm:prSet/>
      <dgm:spPr/>
      <dgm:t>
        <a:bodyPr/>
        <a:lstStyle/>
        <a:p>
          <a:endParaRPr lang="en-GB"/>
        </a:p>
      </dgm:t>
    </dgm:pt>
    <dgm:pt modelId="{3A59DD0E-2456-D24B-936E-C76E0C3F1D5C}">
      <dgm:prSet phldrT="[Text]"/>
      <dgm:spPr/>
      <dgm:t>
        <a:bodyPr/>
        <a:lstStyle/>
        <a:p>
          <a:r>
            <a:rPr lang="en-GB" dirty="0"/>
            <a:t>1 Nov</a:t>
          </a:r>
        </a:p>
      </dgm:t>
    </dgm:pt>
    <dgm:pt modelId="{C04FBAAA-EC06-CE4E-9549-B7F36B15E356}" type="parTrans" cxnId="{C7700FC2-588C-BC4B-BDFD-E7B03D4A19F2}">
      <dgm:prSet/>
      <dgm:spPr/>
      <dgm:t>
        <a:bodyPr/>
        <a:lstStyle/>
        <a:p>
          <a:endParaRPr lang="en-GB"/>
        </a:p>
      </dgm:t>
    </dgm:pt>
    <dgm:pt modelId="{4EE2B2B3-8096-764F-BFCA-240C912AC631}" type="sibTrans" cxnId="{C7700FC2-588C-BC4B-BDFD-E7B03D4A19F2}">
      <dgm:prSet/>
      <dgm:spPr/>
      <dgm:t>
        <a:bodyPr/>
        <a:lstStyle/>
        <a:p>
          <a:endParaRPr lang="en-GB"/>
        </a:p>
      </dgm:t>
    </dgm:pt>
    <dgm:pt modelId="{29331FAB-5AAF-4B44-8CB1-5AC034802686}">
      <dgm:prSet phldrT="[Text]"/>
      <dgm:spPr/>
      <dgm:t>
        <a:bodyPr/>
        <a:lstStyle/>
        <a:p>
          <a:r>
            <a:rPr lang="en-GB" dirty="0"/>
            <a:t>Submit proposal</a:t>
          </a:r>
        </a:p>
      </dgm:t>
    </dgm:pt>
    <dgm:pt modelId="{51ED262E-2A73-414F-9ED2-C2F97D68B6C1}" type="parTrans" cxnId="{C51FD6D0-0C44-E14D-8214-5DDD906B8D20}">
      <dgm:prSet/>
      <dgm:spPr/>
      <dgm:t>
        <a:bodyPr/>
        <a:lstStyle/>
        <a:p>
          <a:endParaRPr lang="en-GB"/>
        </a:p>
      </dgm:t>
    </dgm:pt>
    <dgm:pt modelId="{D8FBB295-332F-B645-AB65-D41580F74670}" type="sibTrans" cxnId="{C51FD6D0-0C44-E14D-8214-5DDD906B8D20}">
      <dgm:prSet/>
      <dgm:spPr/>
      <dgm:t>
        <a:bodyPr/>
        <a:lstStyle/>
        <a:p>
          <a:endParaRPr lang="en-GB"/>
        </a:p>
      </dgm:t>
    </dgm:pt>
    <dgm:pt modelId="{8E492845-BF4E-D94B-8861-54FBA0FDAD56}">
      <dgm:prSet phldrT="[Text]"/>
      <dgm:spPr/>
      <dgm:t>
        <a:bodyPr/>
        <a:lstStyle/>
        <a:p>
          <a:r>
            <a:rPr lang="en-GB" dirty="0"/>
            <a:t>21</a:t>
          </a:r>
        </a:p>
        <a:p>
          <a:r>
            <a:rPr lang="en-GB" dirty="0"/>
            <a:t>Nov</a:t>
          </a:r>
        </a:p>
      </dgm:t>
    </dgm:pt>
    <dgm:pt modelId="{E536176A-F836-F341-9626-3CFCC096D16B}" type="parTrans" cxnId="{40AFB5E9-4396-1243-9752-444E66EB1635}">
      <dgm:prSet/>
      <dgm:spPr/>
      <dgm:t>
        <a:bodyPr/>
        <a:lstStyle/>
        <a:p>
          <a:endParaRPr lang="en-GB"/>
        </a:p>
      </dgm:t>
    </dgm:pt>
    <dgm:pt modelId="{F811217F-0104-A14C-A23D-949473FE8F01}" type="sibTrans" cxnId="{40AFB5E9-4396-1243-9752-444E66EB1635}">
      <dgm:prSet/>
      <dgm:spPr/>
      <dgm:t>
        <a:bodyPr/>
        <a:lstStyle/>
        <a:p>
          <a:endParaRPr lang="en-GB"/>
        </a:p>
      </dgm:t>
    </dgm:pt>
    <dgm:pt modelId="{DFF299C9-B60A-9F44-B935-5EB550865516}">
      <dgm:prSet phldrT="[Text]"/>
      <dgm:spPr/>
      <dgm:t>
        <a:bodyPr/>
        <a:lstStyle/>
        <a:p>
          <a:r>
            <a:rPr lang="en-GB" dirty="0"/>
            <a:t>Poster draft submission</a:t>
          </a:r>
        </a:p>
      </dgm:t>
    </dgm:pt>
    <dgm:pt modelId="{86D3D14B-A13B-CA42-891D-BE5D1DB6B6FA}" type="parTrans" cxnId="{C7BB6637-332A-3E4A-89E4-C1F69A3A5B55}">
      <dgm:prSet/>
      <dgm:spPr/>
      <dgm:t>
        <a:bodyPr/>
        <a:lstStyle/>
        <a:p>
          <a:endParaRPr lang="en-GB"/>
        </a:p>
      </dgm:t>
    </dgm:pt>
    <dgm:pt modelId="{E3730430-F417-C94E-ACEB-8CF1CA9D1D3A}" type="sibTrans" cxnId="{C7BB6637-332A-3E4A-89E4-C1F69A3A5B55}">
      <dgm:prSet/>
      <dgm:spPr/>
      <dgm:t>
        <a:bodyPr/>
        <a:lstStyle/>
        <a:p>
          <a:endParaRPr lang="en-GB"/>
        </a:p>
      </dgm:t>
    </dgm:pt>
    <dgm:pt modelId="{68F01A36-161F-3F40-BB3B-AEDD6015415B}">
      <dgm:prSet/>
      <dgm:spPr/>
      <dgm:t>
        <a:bodyPr/>
        <a:lstStyle/>
        <a:p>
          <a:r>
            <a:rPr lang="en-GB" dirty="0"/>
            <a:t>Dec 5</a:t>
          </a:r>
        </a:p>
      </dgm:t>
    </dgm:pt>
    <dgm:pt modelId="{DA7F4D2C-DB4C-FD47-8E3A-F85944BB443C}" type="parTrans" cxnId="{13B53BF1-6DE4-E045-B01A-DCAB8991CCC3}">
      <dgm:prSet/>
      <dgm:spPr/>
      <dgm:t>
        <a:bodyPr/>
        <a:lstStyle/>
        <a:p>
          <a:endParaRPr lang="en-GB"/>
        </a:p>
      </dgm:t>
    </dgm:pt>
    <dgm:pt modelId="{EE67B2AA-4ABF-7141-A2BA-9E32C601CFD6}" type="sibTrans" cxnId="{13B53BF1-6DE4-E045-B01A-DCAB8991CCC3}">
      <dgm:prSet/>
      <dgm:spPr/>
      <dgm:t>
        <a:bodyPr/>
        <a:lstStyle/>
        <a:p>
          <a:endParaRPr lang="en-GB"/>
        </a:p>
      </dgm:t>
    </dgm:pt>
    <dgm:pt modelId="{0A05D08D-B0EE-DE4D-ABD7-781492EF64AF}">
      <dgm:prSet/>
      <dgm:spPr/>
      <dgm:t>
        <a:bodyPr/>
        <a:lstStyle/>
        <a:p>
          <a:r>
            <a:rPr lang="en-GB" dirty="0"/>
            <a:t>Final poster submission</a:t>
          </a:r>
        </a:p>
      </dgm:t>
    </dgm:pt>
    <dgm:pt modelId="{E4FA12F9-562A-4049-AD59-DC0825E4FCC8}" type="parTrans" cxnId="{28A85AC5-FF14-D141-929A-13E3B5865923}">
      <dgm:prSet/>
      <dgm:spPr/>
      <dgm:t>
        <a:bodyPr/>
        <a:lstStyle/>
        <a:p>
          <a:endParaRPr lang="en-GB"/>
        </a:p>
      </dgm:t>
    </dgm:pt>
    <dgm:pt modelId="{B6C371E0-8CBA-C24C-B05F-3D2192F54AA9}" type="sibTrans" cxnId="{28A85AC5-FF14-D141-929A-13E3B5865923}">
      <dgm:prSet/>
      <dgm:spPr/>
      <dgm:t>
        <a:bodyPr/>
        <a:lstStyle/>
        <a:p>
          <a:endParaRPr lang="en-GB"/>
        </a:p>
      </dgm:t>
    </dgm:pt>
    <dgm:pt modelId="{B16BB7F0-367B-D245-8523-93FD6042C67B}">
      <dgm:prSet/>
      <dgm:spPr/>
      <dgm:t>
        <a:bodyPr/>
        <a:lstStyle/>
        <a:p>
          <a:r>
            <a:rPr lang="en-GB" dirty="0"/>
            <a:t>Dec 12</a:t>
          </a:r>
        </a:p>
      </dgm:t>
    </dgm:pt>
    <dgm:pt modelId="{D98A5609-1561-6848-92FB-C5701733D361}" type="parTrans" cxnId="{ED632E0D-CE1C-7541-9EE7-40D49EA51903}">
      <dgm:prSet/>
      <dgm:spPr/>
      <dgm:t>
        <a:bodyPr/>
        <a:lstStyle/>
        <a:p>
          <a:endParaRPr lang="en-GB"/>
        </a:p>
      </dgm:t>
    </dgm:pt>
    <dgm:pt modelId="{E12D30A8-3C51-9440-AFD0-AE407773C4DB}" type="sibTrans" cxnId="{ED632E0D-CE1C-7541-9EE7-40D49EA51903}">
      <dgm:prSet/>
      <dgm:spPr/>
      <dgm:t>
        <a:bodyPr/>
        <a:lstStyle/>
        <a:p>
          <a:endParaRPr lang="en-GB"/>
        </a:p>
      </dgm:t>
    </dgm:pt>
    <dgm:pt modelId="{0A208E75-DAF5-8946-AEA9-BBAACE81EFA5}">
      <dgm:prSet/>
      <dgm:spPr/>
      <dgm:t>
        <a:bodyPr/>
        <a:lstStyle/>
        <a:p>
          <a:r>
            <a:rPr lang="en-GB" dirty="0"/>
            <a:t>Conference</a:t>
          </a:r>
        </a:p>
      </dgm:t>
    </dgm:pt>
    <dgm:pt modelId="{AF29629A-771A-4241-B0BB-C023F090B798}" type="parTrans" cxnId="{0E392A9B-357A-7D4F-A09F-0A31D2C59360}">
      <dgm:prSet/>
      <dgm:spPr/>
      <dgm:t>
        <a:bodyPr/>
        <a:lstStyle/>
        <a:p>
          <a:endParaRPr lang="en-GB"/>
        </a:p>
      </dgm:t>
    </dgm:pt>
    <dgm:pt modelId="{4204BC79-3D9E-7C43-A897-F51997A7B59C}" type="sibTrans" cxnId="{0E392A9B-357A-7D4F-A09F-0A31D2C59360}">
      <dgm:prSet/>
      <dgm:spPr/>
      <dgm:t>
        <a:bodyPr/>
        <a:lstStyle/>
        <a:p>
          <a:endParaRPr lang="en-GB"/>
        </a:p>
      </dgm:t>
    </dgm:pt>
    <dgm:pt modelId="{112D1F02-05BC-5D4E-9171-F365317CA011}">
      <dgm:prSet/>
      <dgm:spPr/>
      <dgm:t>
        <a:bodyPr/>
        <a:lstStyle/>
        <a:p>
          <a:r>
            <a:rPr lang="en-GB" dirty="0"/>
            <a:t>now</a:t>
          </a:r>
        </a:p>
      </dgm:t>
    </dgm:pt>
    <dgm:pt modelId="{6C8F28FC-72A8-DB44-9C93-A27453444959}" type="parTrans" cxnId="{6F61CE4C-BA22-F641-B5A4-4CC85AE81183}">
      <dgm:prSet/>
      <dgm:spPr/>
      <dgm:t>
        <a:bodyPr/>
        <a:lstStyle/>
        <a:p>
          <a:endParaRPr lang="en-GB"/>
        </a:p>
      </dgm:t>
    </dgm:pt>
    <dgm:pt modelId="{D2052571-89FC-EB4F-B4BF-C613AA5FC458}" type="sibTrans" cxnId="{6F61CE4C-BA22-F641-B5A4-4CC85AE81183}">
      <dgm:prSet/>
      <dgm:spPr/>
      <dgm:t>
        <a:bodyPr/>
        <a:lstStyle/>
        <a:p>
          <a:endParaRPr lang="en-GB"/>
        </a:p>
      </dgm:t>
    </dgm:pt>
    <dgm:pt modelId="{DA19F5AA-8395-7244-9DF1-05169E65CFF8}">
      <dgm:prSet/>
      <dgm:spPr/>
      <dgm:t>
        <a:bodyPr/>
        <a:lstStyle/>
        <a:p>
          <a:r>
            <a:rPr lang="en-GB" dirty="0"/>
            <a:t>Pick a topic</a:t>
          </a:r>
        </a:p>
      </dgm:t>
    </dgm:pt>
    <dgm:pt modelId="{202CA9FF-374D-8649-AB5A-D9B219598652}" type="parTrans" cxnId="{B9A96C71-869A-5B49-B5B2-727D7E9E0B0E}">
      <dgm:prSet/>
      <dgm:spPr/>
      <dgm:t>
        <a:bodyPr/>
        <a:lstStyle/>
        <a:p>
          <a:endParaRPr lang="en-GB"/>
        </a:p>
      </dgm:t>
    </dgm:pt>
    <dgm:pt modelId="{9A97F263-9ACF-6047-9C89-1F9962346844}" type="sibTrans" cxnId="{B9A96C71-869A-5B49-B5B2-727D7E9E0B0E}">
      <dgm:prSet/>
      <dgm:spPr/>
      <dgm:t>
        <a:bodyPr/>
        <a:lstStyle/>
        <a:p>
          <a:endParaRPr lang="en-GB"/>
        </a:p>
      </dgm:t>
    </dgm:pt>
    <dgm:pt modelId="{80E5CA1E-59C9-E84E-99C9-3178AA989B39}" type="pres">
      <dgm:prSet presAssocID="{1D8A89CD-CEEA-724E-8AFA-66809F94ECBC}" presName="theList" presStyleCnt="0">
        <dgm:presLayoutVars>
          <dgm:dir/>
          <dgm:animLvl val="lvl"/>
          <dgm:resizeHandles val="exact"/>
        </dgm:presLayoutVars>
      </dgm:prSet>
      <dgm:spPr/>
    </dgm:pt>
    <dgm:pt modelId="{4F519A7A-EFA4-4249-B372-9DE6D110B59A}" type="pres">
      <dgm:prSet presAssocID="{112D1F02-05BC-5D4E-9171-F365317CA011}" presName="compNode" presStyleCnt="0"/>
      <dgm:spPr/>
    </dgm:pt>
    <dgm:pt modelId="{D767D92A-791B-3E4B-8C17-F9F480172D1F}" type="pres">
      <dgm:prSet presAssocID="{112D1F02-05BC-5D4E-9171-F365317CA011}" presName="noGeometry" presStyleCnt="0"/>
      <dgm:spPr/>
    </dgm:pt>
    <dgm:pt modelId="{BAA65B5E-BF81-6243-977A-D17903B3AB32}" type="pres">
      <dgm:prSet presAssocID="{112D1F02-05BC-5D4E-9171-F365317CA011}" presName="childTextVisible" presStyleLbl="bgAccFollowNode1" presStyleIdx="0" presStyleCnt="6">
        <dgm:presLayoutVars>
          <dgm:bulletEnabled val="1"/>
        </dgm:presLayoutVars>
      </dgm:prSet>
      <dgm:spPr/>
    </dgm:pt>
    <dgm:pt modelId="{EF254983-F10E-5240-8860-E866C0C78AED}" type="pres">
      <dgm:prSet presAssocID="{112D1F02-05BC-5D4E-9171-F365317CA011}" presName="childTextHidden" presStyleLbl="bgAccFollowNode1" presStyleIdx="0" presStyleCnt="6"/>
      <dgm:spPr/>
    </dgm:pt>
    <dgm:pt modelId="{C3835407-3CB7-3641-A376-EA8AF3C182A5}" type="pres">
      <dgm:prSet presAssocID="{112D1F02-05BC-5D4E-9171-F365317CA011}" presName="parentText" presStyleLbl="node1" presStyleIdx="0" presStyleCnt="6">
        <dgm:presLayoutVars>
          <dgm:chMax val="1"/>
          <dgm:bulletEnabled val="1"/>
        </dgm:presLayoutVars>
      </dgm:prSet>
      <dgm:spPr/>
    </dgm:pt>
    <dgm:pt modelId="{BD9C3C3C-8D85-8541-AD59-5B0A00E68446}" type="pres">
      <dgm:prSet presAssocID="{112D1F02-05BC-5D4E-9171-F365317CA011}" presName="aSpace" presStyleCnt="0"/>
      <dgm:spPr/>
    </dgm:pt>
    <dgm:pt modelId="{83D91BB1-1498-B047-863F-DB2A3A6235A2}" type="pres">
      <dgm:prSet presAssocID="{CE8029DF-C5F4-3745-A727-8BCCA111BA0C}" presName="compNode" presStyleCnt="0"/>
      <dgm:spPr/>
    </dgm:pt>
    <dgm:pt modelId="{0AA67A55-2DAF-614E-AA2C-0CDBA681516B}" type="pres">
      <dgm:prSet presAssocID="{CE8029DF-C5F4-3745-A727-8BCCA111BA0C}" presName="noGeometry" presStyleCnt="0"/>
      <dgm:spPr/>
    </dgm:pt>
    <dgm:pt modelId="{07F8D446-55C3-C349-80E9-275A966B6171}" type="pres">
      <dgm:prSet presAssocID="{CE8029DF-C5F4-3745-A727-8BCCA111BA0C}" presName="childTextVisible" presStyleLbl="bgAccFollowNode1" presStyleIdx="1" presStyleCnt="6">
        <dgm:presLayoutVars>
          <dgm:bulletEnabled val="1"/>
        </dgm:presLayoutVars>
      </dgm:prSet>
      <dgm:spPr/>
    </dgm:pt>
    <dgm:pt modelId="{5E5EF5E7-3CE6-2C4D-B69A-9C04C41D3342}" type="pres">
      <dgm:prSet presAssocID="{CE8029DF-C5F4-3745-A727-8BCCA111BA0C}" presName="childTextHidden" presStyleLbl="bgAccFollowNode1" presStyleIdx="1" presStyleCnt="6"/>
      <dgm:spPr/>
    </dgm:pt>
    <dgm:pt modelId="{BF4B3A5D-E649-1C40-B81C-4CC7ADAB6395}" type="pres">
      <dgm:prSet presAssocID="{CE8029DF-C5F4-3745-A727-8BCCA111BA0C}" presName="parentText" presStyleLbl="node1" presStyleIdx="1" presStyleCnt="6">
        <dgm:presLayoutVars>
          <dgm:chMax val="1"/>
          <dgm:bulletEnabled val="1"/>
        </dgm:presLayoutVars>
      </dgm:prSet>
      <dgm:spPr/>
    </dgm:pt>
    <dgm:pt modelId="{05BC59D7-0BDC-DA4A-9E9D-66137EB56F2B}" type="pres">
      <dgm:prSet presAssocID="{CE8029DF-C5F4-3745-A727-8BCCA111BA0C}" presName="aSpace" presStyleCnt="0"/>
      <dgm:spPr/>
    </dgm:pt>
    <dgm:pt modelId="{06CFFF3C-22FC-AC45-BC0F-BD726FFC7B8B}" type="pres">
      <dgm:prSet presAssocID="{3A59DD0E-2456-D24B-936E-C76E0C3F1D5C}" presName="compNode" presStyleCnt="0"/>
      <dgm:spPr/>
    </dgm:pt>
    <dgm:pt modelId="{6713F36C-A662-A04A-B823-B7073054570E}" type="pres">
      <dgm:prSet presAssocID="{3A59DD0E-2456-D24B-936E-C76E0C3F1D5C}" presName="noGeometry" presStyleCnt="0"/>
      <dgm:spPr/>
    </dgm:pt>
    <dgm:pt modelId="{58C96E8F-2FC9-2B47-A182-E6867C49D2DF}" type="pres">
      <dgm:prSet presAssocID="{3A59DD0E-2456-D24B-936E-C76E0C3F1D5C}" presName="childTextVisible" presStyleLbl="bgAccFollowNode1" presStyleIdx="2" presStyleCnt="6">
        <dgm:presLayoutVars>
          <dgm:bulletEnabled val="1"/>
        </dgm:presLayoutVars>
      </dgm:prSet>
      <dgm:spPr/>
    </dgm:pt>
    <dgm:pt modelId="{0F2A7793-2D75-194B-89D8-426C4D09BA17}" type="pres">
      <dgm:prSet presAssocID="{3A59DD0E-2456-D24B-936E-C76E0C3F1D5C}" presName="childTextHidden" presStyleLbl="bgAccFollowNode1" presStyleIdx="2" presStyleCnt="6"/>
      <dgm:spPr/>
    </dgm:pt>
    <dgm:pt modelId="{69830B2E-FEE4-E048-8519-70700ACD3759}" type="pres">
      <dgm:prSet presAssocID="{3A59DD0E-2456-D24B-936E-C76E0C3F1D5C}" presName="parentText" presStyleLbl="node1" presStyleIdx="2" presStyleCnt="6">
        <dgm:presLayoutVars>
          <dgm:chMax val="1"/>
          <dgm:bulletEnabled val="1"/>
        </dgm:presLayoutVars>
      </dgm:prSet>
      <dgm:spPr/>
    </dgm:pt>
    <dgm:pt modelId="{81B862A2-F762-9B48-A9B2-E7A80C5B5EF8}" type="pres">
      <dgm:prSet presAssocID="{3A59DD0E-2456-D24B-936E-C76E0C3F1D5C}" presName="aSpace" presStyleCnt="0"/>
      <dgm:spPr/>
    </dgm:pt>
    <dgm:pt modelId="{B36D347D-C9EA-EE41-9373-E52023B19F5E}" type="pres">
      <dgm:prSet presAssocID="{8E492845-BF4E-D94B-8861-54FBA0FDAD56}" presName="compNode" presStyleCnt="0"/>
      <dgm:spPr/>
    </dgm:pt>
    <dgm:pt modelId="{4EE8D065-9B82-CE42-A26E-EE64B9F9FE0B}" type="pres">
      <dgm:prSet presAssocID="{8E492845-BF4E-D94B-8861-54FBA0FDAD56}" presName="noGeometry" presStyleCnt="0"/>
      <dgm:spPr/>
    </dgm:pt>
    <dgm:pt modelId="{424DF810-7FA1-0D40-AF21-F6DE0BBFADFA}" type="pres">
      <dgm:prSet presAssocID="{8E492845-BF4E-D94B-8861-54FBA0FDAD56}" presName="childTextVisible" presStyleLbl="bgAccFollowNode1" presStyleIdx="3" presStyleCnt="6">
        <dgm:presLayoutVars>
          <dgm:bulletEnabled val="1"/>
        </dgm:presLayoutVars>
      </dgm:prSet>
      <dgm:spPr/>
    </dgm:pt>
    <dgm:pt modelId="{8181E2B9-3C56-354D-ADA1-28CCCF8F11BA}" type="pres">
      <dgm:prSet presAssocID="{8E492845-BF4E-D94B-8861-54FBA0FDAD56}" presName="childTextHidden" presStyleLbl="bgAccFollowNode1" presStyleIdx="3" presStyleCnt="6"/>
      <dgm:spPr/>
    </dgm:pt>
    <dgm:pt modelId="{E6E748A3-61AA-9347-9692-453E0C367CB5}" type="pres">
      <dgm:prSet presAssocID="{8E492845-BF4E-D94B-8861-54FBA0FDAD56}" presName="parentText" presStyleLbl="node1" presStyleIdx="3" presStyleCnt="6">
        <dgm:presLayoutVars>
          <dgm:chMax val="1"/>
          <dgm:bulletEnabled val="1"/>
        </dgm:presLayoutVars>
      </dgm:prSet>
      <dgm:spPr/>
    </dgm:pt>
    <dgm:pt modelId="{425DAAA8-D73A-4740-B0CB-5913CA6BF4FF}" type="pres">
      <dgm:prSet presAssocID="{8E492845-BF4E-D94B-8861-54FBA0FDAD56}" presName="aSpace" presStyleCnt="0"/>
      <dgm:spPr/>
    </dgm:pt>
    <dgm:pt modelId="{9B29D546-2EF3-7E45-8A75-1648DE4403F8}" type="pres">
      <dgm:prSet presAssocID="{68F01A36-161F-3F40-BB3B-AEDD6015415B}" presName="compNode" presStyleCnt="0"/>
      <dgm:spPr/>
    </dgm:pt>
    <dgm:pt modelId="{E53553AC-A9E7-AB40-A728-AC274BB0FF95}" type="pres">
      <dgm:prSet presAssocID="{68F01A36-161F-3F40-BB3B-AEDD6015415B}" presName="noGeometry" presStyleCnt="0"/>
      <dgm:spPr/>
    </dgm:pt>
    <dgm:pt modelId="{83DD56ED-98C6-8C4C-A12E-57BA8F68BF9C}" type="pres">
      <dgm:prSet presAssocID="{68F01A36-161F-3F40-BB3B-AEDD6015415B}" presName="childTextVisible" presStyleLbl="bgAccFollowNode1" presStyleIdx="4" presStyleCnt="6">
        <dgm:presLayoutVars>
          <dgm:bulletEnabled val="1"/>
        </dgm:presLayoutVars>
      </dgm:prSet>
      <dgm:spPr/>
    </dgm:pt>
    <dgm:pt modelId="{31593FE9-1295-B24D-BC08-1728C64DD44E}" type="pres">
      <dgm:prSet presAssocID="{68F01A36-161F-3F40-BB3B-AEDD6015415B}" presName="childTextHidden" presStyleLbl="bgAccFollowNode1" presStyleIdx="4" presStyleCnt="6"/>
      <dgm:spPr/>
    </dgm:pt>
    <dgm:pt modelId="{3A5B99D0-911B-2042-813E-12C9610BF597}" type="pres">
      <dgm:prSet presAssocID="{68F01A36-161F-3F40-BB3B-AEDD6015415B}" presName="parentText" presStyleLbl="node1" presStyleIdx="4" presStyleCnt="6">
        <dgm:presLayoutVars>
          <dgm:chMax val="1"/>
          <dgm:bulletEnabled val="1"/>
        </dgm:presLayoutVars>
      </dgm:prSet>
      <dgm:spPr/>
    </dgm:pt>
    <dgm:pt modelId="{C082F93C-51DC-2A46-B63E-0502E5896941}" type="pres">
      <dgm:prSet presAssocID="{68F01A36-161F-3F40-BB3B-AEDD6015415B}" presName="aSpace" presStyleCnt="0"/>
      <dgm:spPr/>
    </dgm:pt>
    <dgm:pt modelId="{7F9A5A10-DFC5-3C41-BC49-90761656438F}" type="pres">
      <dgm:prSet presAssocID="{B16BB7F0-367B-D245-8523-93FD6042C67B}" presName="compNode" presStyleCnt="0"/>
      <dgm:spPr/>
    </dgm:pt>
    <dgm:pt modelId="{B2D7E26B-FCFD-F445-BBD7-A4E6B722DC83}" type="pres">
      <dgm:prSet presAssocID="{B16BB7F0-367B-D245-8523-93FD6042C67B}" presName="noGeometry" presStyleCnt="0"/>
      <dgm:spPr/>
    </dgm:pt>
    <dgm:pt modelId="{89B2267E-DF01-2D44-8FC8-0C5757571C4A}" type="pres">
      <dgm:prSet presAssocID="{B16BB7F0-367B-D245-8523-93FD6042C67B}" presName="childTextVisible" presStyleLbl="bgAccFollowNode1" presStyleIdx="5" presStyleCnt="6">
        <dgm:presLayoutVars>
          <dgm:bulletEnabled val="1"/>
        </dgm:presLayoutVars>
      </dgm:prSet>
      <dgm:spPr/>
    </dgm:pt>
    <dgm:pt modelId="{0A57CBD5-9733-024D-B4DA-8387044E53C3}" type="pres">
      <dgm:prSet presAssocID="{B16BB7F0-367B-D245-8523-93FD6042C67B}" presName="childTextHidden" presStyleLbl="bgAccFollowNode1" presStyleIdx="5" presStyleCnt="6"/>
      <dgm:spPr/>
    </dgm:pt>
    <dgm:pt modelId="{96AECE7A-A58E-DA44-B52A-DE602B763BF1}" type="pres">
      <dgm:prSet presAssocID="{B16BB7F0-367B-D245-8523-93FD6042C67B}" presName="parentText" presStyleLbl="node1" presStyleIdx="5" presStyleCnt="6">
        <dgm:presLayoutVars>
          <dgm:chMax val="1"/>
          <dgm:bulletEnabled val="1"/>
        </dgm:presLayoutVars>
      </dgm:prSet>
      <dgm:spPr/>
    </dgm:pt>
  </dgm:ptLst>
  <dgm:cxnLst>
    <dgm:cxn modelId="{ED632E0D-CE1C-7541-9EE7-40D49EA51903}" srcId="{1D8A89CD-CEEA-724E-8AFA-66809F94ECBC}" destId="{B16BB7F0-367B-D245-8523-93FD6042C67B}" srcOrd="5" destOrd="0" parTransId="{D98A5609-1561-6848-92FB-C5701733D361}" sibTransId="{E12D30A8-3C51-9440-AFD0-AE407773C4DB}"/>
    <dgm:cxn modelId="{C876F40D-D127-6841-8686-BF74336CFDCE}" type="presOf" srcId="{DA19F5AA-8395-7244-9DF1-05169E65CFF8}" destId="{EF254983-F10E-5240-8860-E866C0C78AED}" srcOrd="1" destOrd="0" presId="urn:microsoft.com/office/officeart/2005/8/layout/hProcess6"/>
    <dgm:cxn modelId="{66802E13-9A81-E643-B3A1-E53025C3AC29}" type="presOf" srcId="{112D1F02-05BC-5D4E-9171-F365317CA011}" destId="{C3835407-3CB7-3641-A376-EA8AF3C182A5}" srcOrd="0" destOrd="0" presId="urn:microsoft.com/office/officeart/2005/8/layout/hProcess6"/>
    <dgm:cxn modelId="{E361661D-2B28-5A4F-A4C8-1C609DD00DDB}" type="presOf" srcId="{0A208E75-DAF5-8946-AEA9-BBAACE81EFA5}" destId="{89B2267E-DF01-2D44-8FC8-0C5757571C4A}" srcOrd="0" destOrd="0" presId="urn:microsoft.com/office/officeart/2005/8/layout/hProcess6"/>
    <dgm:cxn modelId="{47B43D31-C6A8-214D-B499-87773ADF62EE}" type="presOf" srcId="{DFF299C9-B60A-9F44-B935-5EB550865516}" destId="{424DF810-7FA1-0D40-AF21-F6DE0BBFADFA}" srcOrd="0" destOrd="0" presId="urn:microsoft.com/office/officeart/2005/8/layout/hProcess6"/>
    <dgm:cxn modelId="{C7BB6637-332A-3E4A-89E4-C1F69A3A5B55}" srcId="{8E492845-BF4E-D94B-8861-54FBA0FDAD56}" destId="{DFF299C9-B60A-9F44-B935-5EB550865516}" srcOrd="0" destOrd="0" parTransId="{86D3D14B-A13B-CA42-891D-BE5D1DB6B6FA}" sibTransId="{E3730430-F417-C94E-ACEB-8CF1CA9D1D3A}"/>
    <dgm:cxn modelId="{A05BA442-C4EC-E44B-987F-F3CFD5D21B42}" srcId="{CE8029DF-C5F4-3745-A727-8BCCA111BA0C}" destId="{A7A17B0A-FD12-134E-BE34-0CEC8C8F8E79}" srcOrd="0" destOrd="0" parTransId="{7AD76EC6-4762-9649-A651-F0C27B2B1BA1}" sibTransId="{74ED4396-1B04-B34B-B897-BA0E263BB93D}"/>
    <dgm:cxn modelId="{46331648-7266-1840-AF7E-756EB061A54E}" type="presOf" srcId="{DA19F5AA-8395-7244-9DF1-05169E65CFF8}" destId="{BAA65B5E-BF81-6243-977A-D17903B3AB32}" srcOrd="0" destOrd="0" presId="urn:microsoft.com/office/officeart/2005/8/layout/hProcess6"/>
    <dgm:cxn modelId="{6F61CE4C-BA22-F641-B5A4-4CC85AE81183}" srcId="{1D8A89CD-CEEA-724E-8AFA-66809F94ECBC}" destId="{112D1F02-05BC-5D4E-9171-F365317CA011}" srcOrd="0" destOrd="0" parTransId="{6C8F28FC-72A8-DB44-9C93-A27453444959}" sibTransId="{D2052571-89FC-EB4F-B4BF-C613AA5FC458}"/>
    <dgm:cxn modelId="{F49A166E-0B02-A647-AB7A-CA077C19582B}" type="presOf" srcId="{B16BB7F0-367B-D245-8523-93FD6042C67B}" destId="{96AECE7A-A58E-DA44-B52A-DE602B763BF1}" srcOrd="0" destOrd="0" presId="urn:microsoft.com/office/officeart/2005/8/layout/hProcess6"/>
    <dgm:cxn modelId="{B9A96C71-869A-5B49-B5B2-727D7E9E0B0E}" srcId="{112D1F02-05BC-5D4E-9171-F365317CA011}" destId="{DA19F5AA-8395-7244-9DF1-05169E65CFF8}" srcOrd="0" destOrd="0" parTransId="{202CA9FF-374D-8649-AB5A-D9B219598652}" sibTransId="{9A97F263-9ACF-6047-9C89-1F9962346844}"/>
    <dgm:cxn modelId="{4E86C552-4E19-514F-9AE5-8727C69DD985}" type="presOf" srcId="{8E492845-BF4E-D94B-8861-54FBA0FDAD56}" destId="{E6E748A3-61AA-9347-9692-453E0C367CB5}" srcOrd="0" destOrd="0" presId="urn:microsoft.com/office/officeart/2005/8/layout/hProcess6"/>
    <dgm:cxn modelId="{09B72075-3C5C-394F-B9B5-006E632867F4}" type="presOf" srcId="{29331FAB-5AAF-4B44-8CB1-5AC034802686}" destId="{58C96E8F-2FC9-2B47-A182-E6867C49D2DF}" srcOrd="0" destOrd="0" presId="urn:microsoft.com/office/officeart/2005/8/layout/hProcess6"/>
    <dgm:cxn modelId="{B30CE97C-9B3A-3E4A-BC46-F2FFD7891C34}" type="presOf" srcId="{DFF299C9-B60A-9F44-B935-5EB550865516}" destId="{8181E2B9-3C56-354D-ADA1-28CCCF8F11BA}" srcOrd="1" destOrd="0" presId="urn:microsoft.com/office/officeart/2005/8/layout/hProcess6"/>
    <dgm:cxn modelId="{56916D93-D7E2-0943-BA49-9120F2FDCF9F}" type="presOf" srcId="{29331FAB-5AAF-4B44-8CB1-5AC034802686}" destId="{0F2A7793-2D75-194B-89D8-426C4D09BA17}" srcOrd="1" destOrd="0" presId="urn:microsoft.com/office/officeart/2005/8/layout/hProcess6"/>
    <dgm:cxn modelId="{0E392A9B-357A-7D4F-A09F-0A31D2C59360}" srcId="{B16BB7F0-367B-D245-8523-93FD6042C67B}" destId="{0A208E75-DAF5-8946-AEA9-BBAACE81EFA5}" srcOrd="0" destOrd="0" parTransId="{AF29629A-771A-4241-B0BB-C023F090B798}" sibTransId="{4204BC79-3D9E-7C43-A897-F51997A7B59C}"/>
    <dgm:cxn modelId="{BB8EA9A6-BD3C-0A4A-BF0C-7E6D5E552438}" type="presOf" srcId="{3A59DD0E-2456-D24B-936E-C76E0C3F1D5C}" destId="{69830B2E-FEE4-E048-8519-70700ACD3759}" srcOrd="0" destOrd="0" presId="urn:microsoft.com/office/officeart/2005/8/layout/hProcess6"/>
    <dgm:cxn modelId="{BF7E59A7-6B44-2440-B1C2-87FE53EBADC1}" type="presOf" srcId="{0A208E75-DAF5-8946-AEA9-BBAACE81EFA5}" destId="{0A57CBD5-9733-024D-B4DA-8387044E53C3}" srcOrd="1" destOrd="0" presId="urn:microsoft.com/office/officeart/2005/8/layout/hProcess6"/>
    <dgm:cxn modelId="{01EE3DA9-1BD5-BC40-8C5B-26EE36350977}" type="presOf" srcId="{A7A17B0A-FD12-134E-BE34-0CEC8C8F8E79}" destId="{07F8D446-55C3-C349-80E9-275A966B6171}" srcOrd="0" destOrd="0" presId="urn:microsoft.com/office/officeart/2005/8/layout/hProcess6"/>
    <dgm:cxn modelId="{7DEB4DBD-BF24-3C45-B2DA-BB3CF7B30266}" type="presOf" srcId="{A7A17B0A-FD12-134E-BE34-0CEC8C8F8E79}" destId="{5E5EF5E7-3CE6-2C4D-B69A-9C04C41D3342}" srcOrd="1" destOrd="0" presId="urn:microsoft.com/office/officeart/2005/8/layout/hProcess6"/>
    <dgm:cxn modelId="{C7700FC2-588C-BC4B-BDFD-E7B03D4A19F2}" srcId="{1D8A89CD-CEEA-724E-8AFA-66809F94ECBC}" destId="{3A59DD0E-2456-D24B-936E-C76E0C3F1D5C}" srcOrd="2" destOrd="0" parTransId="{C04FBAAA-EC06-CE4E-9549-B7F36B15E356}" sibTransId="{4EE2B2B3-8096-764F-BFCA-240C912AC631}"/>
    <dgm:cxn modelId="{28A85AC5-FF14-D141-929A-13E3B5865923}" srcId="{68F01A36-161F-3F40-BB3B-AEDD6015415B}" destId="{0A05D08D-B0EE-DE4D-ABD7-781492EF64AF}" srcOrd="0" destOrd="0" parTransId="{E4FA12F9-562A-4049-AD59-DC0825E4FCC8}" sibTransId="{B6C371E0-8CBA-C24C-B05F-3D2192F54AA9}"/>
    <dgm:cxn modelId="{C51FD6D0-0C44-E14D-8214-5DDD906B8D20}" srcId="{3A59DD0E-2456-D24B-936E-C76E0C3F1D5C}" destId="{29331FAB-5AAF-4B44-8CB1-5AC034802686}" srcOrd="0" destOrd="0" parTransId="{51ED262E-2A73-414F-9ED2-C2F97D68B6C1}" sibTransId="{D8FBB295-332F-B645-AB65-D41580F74670}"/>
    <dgm:cxn modelId="{4375D6D8-8211-834D-AD26-158893CEBDB8}" type="presOf" srcId="{1D8A89CD-CEEA-724E-8AFA-66809F94ECBC}" destId="{80E5CA1E-59C9-E84E-99C9-3178AA989B39}" srcOrd="0" destOrd="0" presId="urn:microsoft.com/office/officeart/2005/8/layout/hProcess6"/>
    <dgm:cxn modelId="{6F2FBCE2-CEC3-5D4E-8520-3B17357EC07A}" srcId="{1D8A89CD-CEEA-724E-8AFA-66809F94ECBC}" destId="{CE8029DF-C5F4-3745-A727-8BCCA111BA0C}" srcOrd="1" destOrd="0" parTransId="{17B34544-203B-7641-94A4-6800B03ACFBF}" sibTransId="{FA82A6B3-4CB5-E746-8701-78B923CFA729}"/>
    <dgm:cxn modelId="{40AFB5E9-4396-1243-9752-444E66EB1635}" srcId="{1D8A89CD-CEEA-724E-8AFA-66809F94ECBC}" destId="{8E492845-BF4E-D94B-8861-54FBA0FDAD56}" srcOrd="3" destOrd="0" parTransId="{E536176A-F836-F341-9626-3CFCC096D16B}" sibTransId="{F811217F-0104-A14C-A23D-949473FE8F01}"/>
    <dgm:cxn modelId="{9F1D10EF-D3FF-2942-9DB8-36D2EF8BF893}" type="presOf" srcId="{CE8029DF-C5F4-3745-A727-8BCCA111BA0C}" destId="{BF4B3A5D-E649-1C40-B81C-4CC7ADAB6395}" srcOrd="0" destOrd="0" presId="urn:microsoft.com/office/officeart/2005/8/layout/hProcess6"/>
    <dgm:cxn modelId="{13B53BF1-6DE4-E045-B01A-DCAB8991CCC3}" srcId="{1D8A89CD-CEEA-724E-8AFA-66809F94ECBC}" destId="{68F01A36-161F-3F40-BB3B-AEDD6015415B}" srcOrd="4" destOrd="0" parTransId="{DA7F4D2C-DB4C-FD47-8E3A-F85944BB443C}" sibTransId="{EE67B2AA-4ABF-7141-A2BA-9E32C601CFD6}"/>
    <dgm:cxn modelId="{B16FBCF1-65C8-0E43-AD8D-EB2070656BD6}" type="presOf" srcId="{0A05D08D-B0EE-DE4D-ABD7-781492EF64AF}" destId="{83DD56ED-98C6-8C4C-A12E-57BA8F68BF9C}" srcOrd="0" destOrd="0" presId="urn:microsoft.com/office/officeart/2005/8/layout/hProcess6"/>
    <dgm:cxn modelId="{9CA3B7F3-E146-8549-ACE9-D471EA776254}" type="presOf" srcId="{0A05D08D-B0EE-DE4D-ABD7-781492EF64AF}" destId="{31593FE9-1295-B24D-BC08-1728C64DD44E}" srcOrd="1" destOrd="0" presId="urn:microsoft.com/office/officeart/2005/8/layout/hProcess6"/>
    <dgm:cxn modelId="{80DAE8F9-E879-9049-A203-763CE26C7D49}" type="presOf" srcId="{68F01A36-161F-3F40-BB3B-AEDD6015415B}" destId="{3A5B99D0-911B-2042-813E-12C9610BF597}" srcOrd="0" destOrd="0" presId="urn:microsoft.com/office/officeart/2005/8/layout/hProcess6"/>
    <dgm:cxn modelId="{BF9CE776-11FA-0A4D-A0DE-C4D4C5969ADC}" type="presParOf" srcId="{80E5CA1E-59C9-E84E-99C9-3178AA989B39}" destId="{4F519A7A-EFA4-4249-B372-9DE6D110B59A}" srcOrd="0" destOrd="0" presId="urn:microsoft.com/office/officeart/2005/8/layout/hProcess6"/>
    <dgm:cxn modelId="{166F4FF2-0D5A-FA4D-B498-4F71D2EA2566}" type="presParOf" srcId="{4F519A7A-EFA4-4249-B372-9DE6D110B59A}" destId="{D767D92A-791B-3E4B-8C17-F9F480172D1F}" srcOrd="0" destOrd="0" presId="urn:microsoft.com/office/officeart/2005/8/layout/hProcess6"/>
    <dgm:cxn modelId="{F15C9DD1-D37F-7D41-9354-76D2BE29F1D8}" type="presParOf" srcId="{4F519A7A-EFA4-4249-B372-9DE6D110B59A}" destId="{BAA65B5E-BF81-6243-977A-D17903B3AB32}" srcOrd="1" destOrd="0" presId="urn:microsoft.com/office/officeart/2005/8/layout/hProcess6"/>
    <dgm:cxn modelId="{B63D0E04-AB51-DA4A-8B9A-9068FF031AB8}" type="presParOf" srcId="{4F519A7A-EFA4-4249-B372-9DE6D110B59A}" destId="{EF254983-F10E-5240-8860-E866C0C78AED}" srcOrd="2" destOrd="0" presId="urn:microsoft.com/office/officeart/2005/8/layout/hProcess6"/>
    <dgm:cxn modelId="{7D437923-F327-3247-9CA8-3F3CDD1EBEEF}" type="presParOf" srcId="{4F519A7A-EFA4-4249-B372-9DE6D110B59A}" destId="{C3835407-3CB7-3641-A376-EA8AF3C182A5}" srcOrd="3" destOrd="0" presId="urn:microsoft.com/office/officeart/2005/8/layout/hProcess6"/>
    <dgm:cxn modelId="{43586B7B-468E-FA45-8452-C6B505E5FC30}" type="presParOf" srcId="{80E5CA1E-59C9-E84E-99C9-3178AA989B39}" destId="{BD9C3C3C-8D85-8541-AD59-5B0A00E68446}" srcOrd="1" destOrd="0" presId="urn:microsoft.com/office/officeart/2005/8/layout/hProcess6"/>
    <dgm:cxn modelId="{CF2CE4D7-9716-5F40-9603-35EE8BE2320E}" type="presParOf" srcId="{80E5CA1E-59C9-E84E-99C9-3178AA989B39}" destId="{83D91BB1-1498-B047-863F-DB2A3A6235A2}" srcOrd="2" destOrd="0" presId="urn:microsoft.com/office/officeart/2005/8/layout/hProcess6"/>
    <dgm:cxn modelId="{84FEEFDC-6463-6E49-9245-03FDAFD32DAA}" type="presParOf" srcId="{83D91BB1-1498-B047-863F-DB2A3A6235A2}" destId="{0AA67A55-2DAF-614E-AA2C-0CDBA681516B}" srcOrd="0" destOrd="0" presId="urn:microsoft.com/office/officeart/2005/8/layout/hProcess6"/>
    <dgm:cxn modelId="{735A4883-62D9-4F4D-B692-8A39C2CC466C}" type="presParOf" srcId="{83D91BB1-1498-B047-863F-DB2A3A6235A2}" destId="{07F8D446-55C3-C349-80E9-275A966B6171}" srcOrd="1" destOrd="0" presId="urn:microsoft.com/office/officeart/2005/8/layout/hProcess6"/>
    <dgm:cxn modelId="{232A84B1-848A-8747-A20C-1B7193846982}" type="presParOf" srcId="{83D91BB1-1498-B047-863F-DB2A3A6235A2}" destId="{5E5EF5E7-3CE6-2C4D-B69A-9C04C41D3342}" srcOrd="2" destOrd="0" presId="urn:microsoft.com/office/officeart/2005/8/layout/hProcess6"/>
    <dgm:cxn modelId="{334663BF-8D2E-F540-B928-F81E27E6D98A}" type="presParOf" srcId="{83D91BB1-1498-B047-863F-DB2A3A6235A2}" destId="{BF4B3A5D-E649-1C40-B81C-4CC7ADAB6395}" srcOrd="3" destOrd="0" presId="urn:microsoft.com/office/officeart/2005/8/layout/hProcess6"/>
    <dgm:cxn modelId="{6BC53C14-A381-294E-A8D5-54B7699986C3}" type="presParOf" srcId="{80E5CA1E-59C9-E84E-99C9-3178AA989B39}" destId="{05BC59D7-0BDC-DA4A-9E9D-66137EB56F2B}" srcOrd="3" destOrd="0" presId="urn:microsoft.com/office/officeart/2005/8/layout/hProcess6"/>
    <dgm:cxn modelId="{C02DC3E8-17FF-8C4B-A462-D234D6EA0942}" type="presParOf" srcId="{80E5CA1E-59C9-E84E-99C9-3178AA989B39}" destId="{06CFFF3C-22FC-AC45-BC0F-BD726FFC7B8B}" srcOrd="4" destOrd="0" presId="urn:microsoft.com/office/officeart/2005/8/layout/hProcess6"/>
    <dgm:cxn modelId="{10AC98C4-3DFE-D343-8EC1-10D31363251C}" type="presParOf" srcId="{06CFFF3C-22FC-AC45-BC0F-BD726FFC7B8B}" destId="{6713F36C-A662-A04A-B823-B7073054570E}" srcOrd="0" destOrd="0" presId="urn:microsoft.com/office/officeart/2005/8/layout/hProcess6"/>
    <dgm:cxn modelId="{35DB5BBB-6E6D-3C44-AB29-39313DDA0C00}" type="presParOf" srcId="{06CFFF3C-22FC-AC45-BC0F-BD726FFC7B8B}" destId="{58C96E8F-2FC9-2B47-A182-E6867C49D2DF}" srcOrd="1" destOrd="0" presId="urn:microsoft.com/office/officeart/2005/8/layout/hProcess6"/>
    <dgm:cxn modelId="{5FAECA82-D785-D845-84B0-586FF38A276A}" type="presParOf" srcId="{06CFFF3C-22FC-AC45-BC0F-BD726FFC7B8B}" destId="{0F2A7793-2D75-194B-89D8-426C4D09BA17}" srcOrd="2" destOrd="0" presId="urn:microsoft.com/office/officeart/2005/8/layout/hProcess6"/>
    <dgm:cxn modelId="{B89CD835-D3B3-6B44-9956-971D2A8240D5}" type="presParOf" srcId="{06CFFF3C-22FC-AC45-BC0F-BD726FFC7B8B}" destId="{69830B2E-FEE4-E048-8519-70700ACD3759}" srcOrd="3" destOrd="0" presId="urn:microsoft.com/office/officeart/2005/8/layout/hProcess6"/>
    <dgm:cxn modelId="{3072C94F-93D9-CC40-8597-D097584CA234}" type="presParOf" srcId="{80E5CA1E-59C9-E84E-99C9-3178AA989B39}" destId="{81B862A2-F762-9B48-A9B2-E7A80C5B5EF8}" srcOrd="5" destOrd="0" presId="urn:microsoft.com/office/officeart/2005/8/layout/hProcess6"/>
    <dgm:cxn modelId="{45F0247D-8AAD-6E45-9A60-B813195C140C}" type="presParOf" srcId="{80E5CA1E-59C9-E84E-99C9-3178AA989B39}" destId="{B36D347D-C9EA-EE41-9373-E52023B19F5E}" srcOrd="6" destOrd="0" presId="urn:microsoft.com/office/officeart/2005/8/layout/hProcess6"/>
    <dgm:cxn modelId="{CCE81DDC-3A77-0A44-9B8D-BFEC3F9501BC}" type="presParOf" srcId="{B36D347D-C9EA-EE41-9373-E52023B19F5E}" destId="{4EE8D065-9B82-CE42-A26E-EE64B9F9FE0B}" srcOrd="0" destOrd="0" presId="urn:microsoft.com/office/officeart/2005/8/layout/hProcess6"/>
    <dgm:cxn modelId="{5C79FE7F-3D41-0F47-BD9E-0A981A3B8277}" type="presParOf" srcId="{B36D347D-C9EA-EE41-9373-E52023B19F5E}" destId="{424DF810-7FA1-0D40-AF21-F6DE0BBFADFA}" srcOrd="1" destOrd="0" presId="urn:microsoft.com/office/officeart/2005/8/layout/hProcess6"/>
    <dgm:cxn modelId="{F8F18EFD-B07D-DB43-A4C0-39BB44525E1C}" type="presParOf" srcId="{B36D347D-C9EA-EE41-9373-E52023B19F5E}" destId="{8181E2B9-3C56-354D-ADA1-28CCCF8F11BA}" srcOrd="2" destOrd="0" presId="urn:microsoft.com/office/officeart/2005/8/layout/hProcess6"/>
    <dgm:cxn modelId="{243EAA10-F365-B144-85DD-3467D3DC1C33}" type="presParOf" srcId="{B36D347D-C9EA-EE41-9373-E52023B19F5E}" destId="{E6E748A3-61AA-9347-9692-453E0C367CB5}" srcOrd="3" destOrd="0" presId="urn:microsoft.com/office/officeart/2005/8/layout/hProcess6"/>
    <dgm:cxn modelId="{38BD3B6D-272E-2543-810F-93D4FCCB4126}" type="presParOf" srcId="{80E5CA1E-59C9-E84E-99C9-3178AA989B39}" destId="{425DAAA8-D73A-4740-B0CB-5913CA6BF4FF}" srcOrd="7" destOrd="0" presId="urn:microsoft.com/office/officeart/2005/8/layout/hProcess6"/>
    <dgm:cxn modelId="{3E467787-8D15-EF4F-AE75-42866158699B}" type="presParOf" srcId="{80E5CA1E-59C9-E84E-99C9-3178AA989B39}" destId="{9B29D546-2EF3-7E45-8A75-1648DE4403F8}" srcOrd="8" destOrd="0" presId="urn:microsoft.com/office/officeart/2005/8/layout/hProcess6"/>
    <dgm:cxn modelId="{7B33E886-3DDB-8846-8DF4-B003B0CB6620}" type="presParOf" srcId="{9B29D546-2EF3-7E45-8A75-1648DE4403F8}" destId="{E53553AC-A9E7-AB40-A728-AC274BB0FF95}" srcOrd="0" destOrd="0" presId="urn:microsoft.com/office/officeart/2005/8/layout/hProcess6"/>
    <dgm:cxn modelId="{DFDF7234-9042-D643-98DD-C790E29635E2}" type="presParOf" srcId="{9B29D546-2EF3-7E45-8A75-1648DE4403F8}" destId="{83DD56ED-98C6-8C4C-A12E-57BA8F68BF9C}" srcOrd="1" destOrd="0" presId="urn:microsoft.com/office/officeart/2005/8/layout/hProcess6"/>
    <dgm:cxn modelId="{28D1FFD5-B755-C44D-B021-23DAE74D3503}" type="presParOf" srcId="{9B29D546-2EF3-7E45-8A75-1648DE4403F8}" destId="{31593FE9-1295-B24D-BC08-1728C64DD44E}" srcOrd="2" destOrd="0" presId="urn:microsoft.com/office/officeart/2005/8/layout/hProcess6"/>
    <dgm:cxn modelId="{8CD3C77C-B34B-3A42-A4F0-307A54FB1250}" type="presParOf" srcId="{9B29D546-2EF3-7E45-8A75-1648DE4403F8}" destId="{3A5B99D0-911B-2042-813E-12C9610BF597}" srcOrd="3" destOrd="0" presId="urn:microsoft.com/office/officeart/2005/8/layout/hProcess6"/>
    <dgm:cxn modelId="{5C5A1D38-5281-EF4B-B071-C65EC92F8426}" type="presParOf" srcId="{80E5CA1E-59C9-E84E-99C9-3178AA989B39}" destId="{C082F93C-51DC-2A46-B63E-0502E5896941}" srcOrd="9" destOrd="0" presId="urn:microsoft.com/office/officeart/2005/8/layout/hProcess6"/>
    <dgm:cxn modelId="{FDA48B0B-0F0E-7347-81B0-44B103497AA0}" type="presParOf" srcId="{80E5CA1E-59C9-E84E-99C9-3178AA989B39}" destId="{7F9A5A10-DFC5-3C41-BC49-90761656438F}" srcOrd="10" destOrd="0" presId="urn:microsoft.com/office/officeart/2005/8/layout/hProcess6"/>
    <dgm:cxn modelId="{50D13B28-A0AD-3844-A9F6-1E0114D275FA}" type="presParOf" srcId="{7F9A5A10-DFC5-3C41-BC49-90761656438F}" destId="{B2D7E26B-FCFD-F445-BBD7-A4E6B722DC83}" srcOrd="0" destOrd="0" presId="urn:microsoft.com/office/officeart/2005/8/layout/hProcess6"/>
    <dgm:cxn modelId="{DAD1CE38-5063-6140-B806-D8500E24299A}" type="presParOf" srcId="{7F9A5A10-DFC5-3C41-BC49-90761656438F}" destId="{89B2267E-DF01-2D44-8FC8-0C5757571C4A}" srcOrd="1" destOrd="0" presId="urn:microsoft.com/office/officeart/2005/8/layout/hProcess6"/>
    <dgm:cxn modelId="{80C28C37-6C01-5643-932F-9126E1E348F6}" type="presParOf" srcId="{7F9A5A10-DFC5-3C41-BC49-90761656438F}" destId="{0A57CBD5-9733-024D-B4DA-8387044E53C3}" srcOrd="2" destOrd="0" presId="urn:microsoft.com/office/officeart/2005/8/layout/hProcess6"/>
    <dgm:cxn modelId="{548F4B0E-C18A-DF4C-B1DA-0A9B41F75608}" type="presParOf" srcId="{7F9A5A10-DFC5-3C41-BC49-90761656438F}" destId="{96AECE7A-A58E-DA44-B52A-DE602B763BF1}"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65B5E-BF81-6243-977A-D17903B3AB32}">
      <dsp:nvSpPr>
        <dsp:cNvPr id="0" name=""/>
        <dsp:cNvSpPr/>
      </dsp:nvSpPr>
      <dsp:spPr>
        <a:xfrm>
          <a:off x="338589"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Pick a topic</a:t>
          </a:r>
        </a:p>
      </dsp:txBody>
      <dsp:txXfrm>
        <a:off x="674295" y="2936928"/>
        <a:ext cx="654627" cy="821657"/>
      </dsp:txXfrm>
    </dsp:sp>
    <dsp:sp modelId="{C3835407-3CB7-3641-A376-EA8AF3C182A5}">
      <dsp:nvSpPr>
        <dsp:cNvPr id="0" name=""/>
        <dsp:cNvSpPr/>
      </dsp:nvSpPr>
      <dsp:spPr>
        <a:xfrm>
          <a:off x="2882"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now</a:t>
          </a:r>
        </a:p>
      </dsp:txBody>
      <dsp:txXfrm>
        <a:off x="101208" y="3110376"/>
        <a:ext cx="474760" cy="474760"/>
      </dsp:txXfrm>
    </dsp:sp>
    <dsp:sp modelId="{07F8D446-55C3-C349-80E9-275A966B6171}">
      <dsp:nvSpPr>
        <dsp:cNvPr id="0" name=""/>
        <dsp:cNvSpPr/>
      </dsp:nvSpPr>
      <dsp:spPr>
        <a:xfrm>
          <a:off x="2101046"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Final topic choice</a:t>
          </a:r>
        </a:p>
      </dsp:txBody>
      <dsp:txXfrm>
        <a:off x="2436752" y="2936928"/>
        <a:ext cx="654627" cy="821657"/>
      </dsp:txXfrm>
    </dsp:sp>
    <dsp:sp modelId="{BF4B3A5D-E649-1C40-B81C-4CC7ADAB6395}">
      <dsp:nvSpPr>
        <dsp:cNvPr id="0" name=""/>
        <dsp:cNvSpPr/>
      </dsp:nvSpPr>
      <dsp:spPr>
        <a:xfrm>
          <a:off x="1765340"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10 Oct</a:t>
          </a:r>
        </a:p>
      </dsp:txBody>
      <dsp:txXfrm>
        <a:off x="1863666" y="3110376"/>
        <a:ext cx="474760" cy="474760"/>
      </dsp:txXfrm>
    </dsp:sp>
    <dsp:sp modelId="{58C96E8F-2FC9-2B47-A182-E6867C49D2DF}">
      <dsp:nvSpPr>
        <dsp:cNvPr id="0" name=""/>
        <dsp:cNvSpPr/>
      </dsp:nvSpPr>
      <dsp:spPr>
        <a:xfrm>
          <a:off x="3863504"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Submit proposal</a:t>
          </a:r>
        </a:p>
      </dsp:txBody>
      <dsp:txXfrm>
        <a:off x="4199210" y="2936928"/>
        <a:ext cx="654627" cy="821657"/>
      </dsp:txXfrm>
    </dsp:sp>
    <dsp:sp modelId="{69830B2E-FEE4-E048-8519-70700ACD3759}">
      <dsp:nvSpPr>
        <dsp:cNvPr id="0" name=""/>
        <dsp:cNvSpPr/>
      </dsp:nvSpPr>
      <dsp:spPr>
        <a:xfrm>
          <a:off x="3527798"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1 Nov</a:t>
          </a:r>
        </a:p>
      </dsp:txBody>
      <dsp:txXfrm>
        <a:off x="3626124" y="3110376"/>
        <a:ext cx="474760" cy="474760"/>
      </dsp:txXfrm>
    </dsp:sp>
    <dsp:sp modelId="{424DF810-7FA1-0D40-AF21-F6DE0BBFADFA}">
      <dsp:nvSpPr>
        <dsp:cNvPr id="0" name=""/>
        <dsp:cNvSpPr/>
      </dsp:nvSpPr>
      <dsp:spPr>
        <a:xfrm>
          <a:off x="5625961"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Poster draft submission</a:t>
          </a:r>
        </a:p>
      </dsp:txBody>
      <dsp:txXfrm>
        <a:off x="5961668" y="2936928"/>
        <a:ext cx="654627" cy="821657"/>
      </dsp:txXfrm>
    </dsp:sp>
    <dsp:sp modelId="{E6E748A3-61AA-9347-9692-453E0C367CB5}">
      <dsp:nvSpPr>
        <dsp:cNvPr id="0" name=""/>
        <dsp:cNvSpPr/>
      </dsp:nvSpPr>
      <dsp:spPr>
        <a:xfrm>
          <a:off x="5290255"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21</a:t>
          </a:r>
        </a:p>
        <a:p>
          <a:pPr marL="0" lvl="0" indent="0" algn="ctr" defTabSz="622300">
            <a:lnSpc>
              <a:spcPct val="90000"/>
            </a:lnSpc>
            <a:spcBef>
              <a:spcPct val="0"/>
            </a:spcBef>
            <a:spcAft>
              <a:spcPct val="35000"/>
            </a:spcAft>
            <a:buNone/>
          </a:pPr>
          <a:r>
            <a:rPr lang="en-GB" sz="1400" kern="1200" dirty="0"/>
            <a:t>Nov</a:t>
          </a:r>
        </a:p>
      </dsp:txBody>
      <dsp:txXfrm>
        <a:off x="5388581" y="3110376"/>
        <a:ext cx="474760" cy="474760"/>
      </dsp:txXfrm>
    </dsp:sp>
    <dsp:sp modelId="{83DD56ED-98C6-8C4C-A12E-57BA8F68BF9C}">
      <dsp:nvSpPr>
        <dsp:cNvPr id="0" name=""/>
        <dsp:cNvSpPr/>
      </dsp:nvSpPr>
      <dsp:spPr>
        <a:xfrm>
          <a:off x="7388419"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Final poster submission</a:t>
          </a:r>
        </a:p>
      </dsp:txBody>
      <dsp:txXfrm>
        <a:off x="7724125" y="2936928"/>
        <a:ext cx="654627" cy="821657"/>
      </dsp:txXfrm>
    </dsp:sp>
    <dsp:sp modelId="{3A5B99D0-911B-2042-813E-12C9610BF597}">
      <dsp:nvSpPr>
        <dsp:cNvPr id="0" name=""/>
        <dsp:cNvSpPr/>
      </dsp:nvSpPr>
      <dsp:spPr>
        <a:xfrm>
          <a:off x="7052713"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Dec 5</a:t>
          </a:r>
        </a:p>
      </dsp:txBody>
      <dsp:txXfrm>
        <a:off x="7151039" y="3110376"/>
        <a:ext cx="474760" cy="474760"/>
      </dsp:txXfrm>
    </dsp:sp>
    <dsp:sp modelId="{89B2267E-DF01-2D44-8FC8-0C5757571C4A}">
      <dsp:nvSpPr>
        <dsp:cNvPr id="0" name=""/>
        <dsp:cNvSpPr/>
      </dsp:nvSpPr>
      <dsp:spPr>
        <a:xfrm>
          <a:off x="9150877" y="2760858"/>
          <a:ext cx="1342824" cy="117379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GB" sz="900" kern="1200" dirty="0"/>
            <a:t>Conference</a:t>
          </a:r>
        </a:p>
      </dsp:txBody>
      <dsp:txXfrm>
        <a:off x="9486583" y="2936928"/>
        <a:ext cx="654627" cy="821657"/>
      </dsp:txXfrm>
    </dsp:sp>
    <dsp:sp modelId="{96AECE7A-A58E-DA44-B52A-DE602B763BF1}">
      <dsp:nvSpPr>
        <dsp:cNvPr id="0" name=""/>
        <dsp:cNvSpPr/>
      </dsp:nvSpPr>
      <dsp:spPr>
        <a:xfrm>
          <a:off x="8815170" y="3012050"/>
          <a:ext cx="671412" cy="6714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Dec 12</a:t>
          </a:r>
        </a:p>
      </dsp:txBody>
      <dsp:txXfrm>
        <a:off x="8913496" y="3110376"/>
        <a:ext cx="474760" cy="4747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08977-89A8-463D-8554-7FC2DB4E6E11}" type="datetimeFigureOut">
              <a:rPr lang="LID4096" smtClean="0"/>
              <a:t>09/27/2024</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18925-D676-4818-B634-7EBD323D41CC}" type="slidenum">
              <a:rPr lang="LID4096" smtClean="0"/>
              <a:t>‹#›</a:t>
            </a:fld>
            <a:endParaRPr lang="LID4096"/>
          </a:p>
        </p:txBody>
      </p:sp>
    </p:spTree>
    <p:extLst>
      <p:ext uri="{BB962C8B-B14F-4D97-AF65-F5344CB8AC3E}">
        <p14:creationId xmlns:p14="http://schemas.microsoft.com/office/powerpoint/2010/main" val="382497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9326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15</a:t>
            </a:fld>
            <a:endParaRPr lang="fr-FR" dirty="0"/>
          </a:p>
        </p:txBody>
      </p:sp>
    </p:spTree>
    <p:extLst>
      <p:ext uri="{BB962C8B-B14F-4D97-AF65-F5344CB8AC3E}">
        <p14:creationId xmlns:p14="http://schemas.microsoft.com/office/powerpoint/2010/main" val="819337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16</a:t>
            </a:fld>
            <a:endParaRPr lang="fr-FR" dirty="0"/>
          </a:p>
        </p:txBody>
      </p:sp>
    </p:spTree>
    <p:extLst>
      <p:ext uri="{BB962C8B-B14F-4D97-AF65-F5344CB8AC3E}">
        <p14:creationId xmlns:p14="http://schemas.microsoft.com/office/powerpoint/2010/main" val="1099761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17</a:t>
            </a:fld>
            <a:endParaRPr lang="fr-FR" dirty="0"/>
          </a:p>
        </p:txBody>
      </p:sp>
    </p:spTree>
    <p:extLst>
      <p:ext uri="{BB962C8B-B14F-4D97-AF65-F5344CB8AC3E}">
        <p14:creationId xmlns:p14="http://schemas.microsoft.com/office/powerpoint/2010/main" val="3140500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18</a:t>
            </a:fld>
            <a:endParaRPr lang="fr-FR" dirty="0"/>
          </a:p>
        </p:txBody>
      </p:sp>
    </p:spTree>
    <p:extLst>
      <p:ext uri="{BB962C8B-B14F-4D97-AF65-F5344CB8AC3E}">
        <p14:creationId xmlns:p14="http://schemas.microsoft.com/office/powerpoint/2010/main" val="1258402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Give</a:t>
            </a:r>
            <a:r>
              <a:rPr lang="fr-CH" dirty="0"/>
              <a:t> an </a:t>
            </a:r>
            <a:r>
              <a:rPr lang="fr-CH" dirty="0" err="1"/>
              <a:t>example</a:t>
            </a:r>
            <a:r>
              <a:rPr lang="fr-CH" dirty="0"/>
              <a:t> of an </a:t>
            </a:r>
            <a:r>
              <a:rPr lang="fr-CH" dirty="0" err="1"/>
              <a:t>elevator</a:t>
            </a:r>
            <a:r>
              <a:rPr lang="fr-CH" dirty="0"/>
              <a:t> pitch for </a:t>
            </a:r>
            <a:r>
              <a:rPr lang="fr-CH" dirty="0" err="1"/>
              <a:t>my</a:t>
            </a:r>
            <a:r>
              <a:rPr lang="fr-CH" dirty="0"/>
              <a:t> </a:t>
            </a:r>
            <a:r>
              <a:rPr lang="fr-CH" dirty="0" err="1"/>
              <a:t>own</a:t>
            </a:r>
            <a:r>
              <a:rPr lang="fr-CH" dirty="0"/>
              <a:t> </a:t>
            </a:r>
            <a:r>
              <a:rPr lang="fr-CH" dirty="0" err="1"/>
              <a:t>research</a:t>
            </a:r>
            <a:r>
              <a:rPr lang="fr-CH" dirty="0"/>
              <a:t> </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19</a:t>
            </a:fld>
            <a:endParaRPr lang="fr-FR" dirty="0"/>
          </a:p>
        </p:txBody>
      </p:sp>
    </p:spTree>
    <p:extLst>
      <p:ext uri="{BB962C8B-B14F-4D97-AF65-F5344CB8AC3E}">
        <p14:creationId xmlns:p14="http://schemas.microsoft.com/office/powerpoint/2010/main" val="357775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20</a:t>
            </a:fld>
            <a:endParaRPr lang="fr-FR" dirty="0"/>
          </a:p>
        </p:txBody>
      </p:sp>
    </p:spTree>
    <p:extLst>
      <p:ext uri="{BB962C8B-B14F-4D97-AF65-F5344CB8AC3E}">
        <p14:creationId xmlns:p14="http://schemas.microsoft.com/office/powerpoint/2010/main" val="533651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21</a:t>
            </a:fld>
            <a:endParaRPr lang="fr-FR" dirty="0"/>
          </a:p>
        </p:txBody>
      </p:sp>
    </p:spTree>
    <p:extLst>
      <p:ext uri="{BB962C8B-B14F-4D97-AF65-F5344CB8AC3E}">
        <p14:creationId xmlns:p14="http://schemas.microsoft.com/office/powerpoint/2010/main" val="347010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22</a:t>
            </a:fld>
            <a:endParaRPr lang="fr-FR" dirty="0"/>
          </a:p>
        </p:txBody>
      </p:sp>
    </p:spTree>
    <p:extLst>
      <p:ext uri="{BB962C8B-B14F-4D97-AF65-F5344CB8AC3E}">
        <p14:creationId xmlns:p14="http://schemas.microsoft.com/office/powerpoint/2010/main" val="1095512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23</a:t>
            </a:fld>
            <a:endParaRPr lang="fr-FR" dirty="0"/>
          </a:p>
        </p:txBody>
      </p:sp>
    </p:spTree>
    <p:extLst>
      <p:ext uri="{BB962C8B-B14F-4D97-AF65-F5344CB8AC3E}">
        <p14:creationId xmlns:p14="http://schemas.microsoft.com/office/powerpoint/2010/main" val="1252580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24</a:t>
            </a:fld>
            <a:endParaRPr lang="fr-FR" dirty="0"/>
          </a:p>
        </p:txBody>
      </p:sp>
    </p:spTree>
    <p:extLst>
      <p:ext uri="{BB962C8B-B14F-4D97-AF65-F5344CB8AC3E}">
        <p14:creationId xmlns:p14="http://schemas.microsoft.com/office/powerpoint/2010/main" val="95284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http://www.climatechange2013.org/report/reports-graphic/ch7-graphics/</a:t>
            </a:r>
          </a:p>
        </p:txBody>
      </p:sp>
      <p:sp>
        <p:nvSpPr>
          <p:cNvPr id="4" name="Slide Number Placeholder 3"/>
          <p:cNvSpPr>
            <a:spLocks noGrp="1"/>
          </p:cNvSpPr>
          <p:nvPr>
            <p:ph type="sldNum" sz="quarter" idx="10"/>
          </p:nvPr>
        </p:nvSpPr>
        <p:spPr/>
        <p:txBody>
          <a:bodyPr/>
          <a:lstStyle/>
          <a:p>
            <a:fld id="{3C73C5A5-2EF3-48A5-8793-84D414BC8B39}" type="slidenum">
              <a:rPr lang="fr-CH" smtClean="0"/>
              <a:t>5</a:t>
            </a:fld>
            <a:endParaRPr lang="fr-CH"/>
          </a:p>
        </p:txBody>
      </p:sp>
    </p:spTree>
    <p:extLst>
      <p:ext uri="{BB962C8B-B14F-4D97-AF65-F5344CB8AC3E}">
        <p14:creationId xmlns:p14="http://schemas.microsoft.com/office/powerpoint/2010/main" val="3835907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6B0380D1-A52B-49F4-AC31-B64DA869119D}" type="slidenum">
              <a:rPr lang="fr-CH" smtClean="0"/>
              <a:t>26</a:t>
            </a:fld>
            <a:endParaRPr lang="fr-CH"/>
          </a:p>
        </p:txBody>
      </p:sp>
    </p:spTree>
    <p:extLst>
      <p:ext uri="{BB962C8B-B14F-4D97-AF65-F5344CB8AC3E}">
        <p14:creationId xmlns:p14="http://schemas.microsoft.com/office/powerpoint/2010/main" val="258884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0783-AAED-1941-8BCC-9F6140F0A6B1}" type="slidenum">
              <a:rPr lang="fr-FR" smtClean="0"/>
              <a:pPr/>
              <a:t>27</a:t>
            </a:fld>
            <a:endParaRPr lang="fr-FR" dirty="0"/>
          </a:p>
        </p:txBody>
      </p:sp>
    </p:spTree>
    <p:extLst>
      <p:ext uri="{BB962C8B-B14F-4D97-AF65-F5344CB8AC3E}">
        <p14:creationId xmlns:p14="http://schemas.microsoft.com/office/powerpoint/2010/main" val="245743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https://allaboutaerosol.files.wordpress.com/2015/10/aerosoleffects.jpg</a:t>
            </a:r>
          </a:p>
        </p:txBody>
      </p:sp>
      <p:sp>
        <p:nvSpPr>
          <p:cNvPr id="4" name="Slide Number Placeholder 3"/>
          <p:cNvSpPr>
            <a:spLocks noGrp="1"/>
          </p:cNvSpPr>
          <p:nvPr>
            <p:ph type="sldNum" sz="quarter" idx="10"/>
          </p:nvPr>
        </p:nvSpPr>
        <p:spPr/>
        <p:txBody>
          <a:bodyPr/>
          <a:lstStyle/>
          <a:p>
            <a:fld id="{3C73C5A5-2EF3-48A5-8793-84D414BC8B39}" type="slidenum">
              <a:rPr lang="fr-CH" smtClean="0"/>
              <a:t>6</a:t>
            </a:fld>
            <a:endParaRPr lang="fr-CH"/>
          </a:p>
        </p:txBody>
      </p:sp>
    </p:spTree>
    <p:extLst>
      <p:ext uri="{BB962C8B-B14F-4D97-AF65-F5344CB8AC3E}">
        <p14:creationId xmlns:p14="http://schemas.microsoft.com/office/powerpoint/2010/main" val="71931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680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10</a:t>
            </a:fld>
            <a:endParaRPr lang="fr-FR" dirty="0"/>
          </a:p>
        </p:txBody>
      </p:sp>
    </p:spTree>
    <p:extLst>
      <p:ext uri="{BB962C8B-B14F-4D97-AF65-F5344CB8AC3E}">
        <p14:creationId xmlns:p14="http://schemas.microsoft.com/office/powerpoint/2010/main" val="123085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11</a:t>
            </a:fld>
            <a:endParaRPr lang="fr-FR" dirty="0"/>
          </a:p>
        </p:txBody>
      </p:sp>
    </p:spTree>
    <p:extLst>
      <p:ext uri="{BB962C8B-B14F-4D97-AF65-F5344CB8AC3E}">
        <p14:creationId xmlns:p14="http://schemas.microsoft.com/office/powerpoint/2010/main" val="75063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12</a:t>
            </a:fld>
            <a:endParaRPr lang="fr-FR" dirty="0"/>
          </a:p>
        </p:txBody>
      </p:sp>
    </p:spTree>
    <p:extLst>
      <p:ext uri="{BB962C8B-B14F-4D97-AF65-F5344CB8AC3E}">
        <p14:creationId xmlns:p14="http://schemas.microsoft.com/office/powerpoint/2010/main" val="265987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13</a:t>
            </a:fld>
            <a:endParaRPr lang="fr-FR" dirty="0"/>
          </a:p>
        </p:txBody>
      </p:sp>
    </p:spTree>
    <p:extLst>
      <p:ext uri="{BB962C8B-B14F-4D97-AF65-F5344CB8AC3E}">
        <p14:creationId xmlns:p14="http://schemas.microsoft.com/office/powerpoint/2010/main" val="683230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14</a:t>
            </a:fld>
            <a:endParaRPr lang="fr-FR" dirty="0"/>
          </a:p>
        </p:txBody>
      </p:sp>
    </p:spTree>
    <p:extLst>
      <p:ext uri="{BB962C8B-B14F-4D97-AF65-F5344CB8AC3E}">
        <p14:creationId xmlns:p14="http://schemas.microsoft.com/office/powerpoint/2010/main" val="2575440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36335007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77278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76192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NAME EVENT / NAME PRESENTATION</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Speaker </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75017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Speaker </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280003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98692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Speaker </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972774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B5D0F12A-F766-4E91-A844-0CCA3ED08585}" type="datetime1">
              <a:rPr lang="fr-CH" smtClean="0"/>
              <a:t>26.09.2024</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91960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6" y="1"/>
            <a:ext cx="10416116" cy="6597651"/>
          </a:xfrm>
        </p:spPr>
        <p:txBody>
          <a:bodyPr/>
          <a:lstStyle/>
          <a:p>
            <a:r>
              <a:rPr lang="en-US"/>
              <a:t>Click icon to add picture</a:t>
            </a:r>
            <a:endParaRPr lang="fr-FR"/>
          </a:p>
        </p:txBody>
      </p:sp>
      <p:sp>
        <p:nvSpPr>
          <p:cNvPr id="2" name="Title 1"/>
          <p:cNvSpPr>
            <a:spLocks noGrp="1"/>
          </p:cNvSpPr>
          <p:nvPr>
            <p:ph type="ctrTitle"/>
          </p:nvPr>
        </p:nvSpPr>
        <p:spPr>
          <a:xfrm>
            <a:off x="8540753" y="1048716"/>
            <a:ext cx="3651249" cy="3117849"/>
          </a:xfrm>
          <a:solidFill>
            <a:schemeClr val="accent1"/>
          </a:solidFill>
        </p:spPr>
        <p:txBody>
          <a:bodyPr lIns="216000" anchor="ctr"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102351" y="4166564"/>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p:nvPicPr>
        <p:blipFill>
          <a:blip r:embed="rId2"/>
          <a:stretch>
            <a:fillRect/>
          </a:stretch>
        </p:blipFill>
        <p:spPr>
          <a:xfrm>
            <a:off x="110198" y="107046"/>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9"/>
            <a:ext cx="2438400" cy="613833"/>
          </a:xfrm>
          <a:solidFill>
            <a:schemeClr val="bg1"/>
          </a:solidFill>
        </p:spPr>
        <p:txBody>
          <a:bodyPr lIns="90000" anchor="ctr">
            <a:noAutofit/>
          </a:bodyPr>
          <a:lstStyle>
            <a:lvl1pPr marL="0" indent="0" algn="ctr">
              <a:buNone/>
              <a:defRPr sz="1467"/>
            </a:lvl1pPr>
          </a:lstStyle>
          <a:p>
            <a:pPr lvl="0"/>
            <a:r>
              <a:rPr lang="en-US"/>
              <a:t>Edit Master text styles</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8" y="5920354"/>
            <a:ext cx="931333" cy="677300"/>
          </a:xfrm>
        </p:spPr>
        <p:txBody>
          <a:bodyPr lIns="0" tIns="0" rIns="0" bIns="0" anchor="b" anchorCtr="0">
            <a:noAutofit/>
          </a:bodyPr>
          <a:lstStyle>
            <a:lvl1pPr marL="152392" indent="-143927">
              <a:buFontTx/>
              <a:buBlip>
                <a:blip r:embed="rId3"/>
              </a:buBlip>
              <a:tabLst/>
              <a:defRPr sz="933">
                <a:solidFill>
                  <a:schemeClr val="tx1"/>
                </a:solidFill>
              </a:defRPr>
            </a:lvl1pPr>
          </a:lstStyle>
          <a:p>
            <a:pPr lvl="0"/>
            <a:r>
              <a:rPr lang="en-US"/>
              <a:t>Edit Master text styles</a:t>
            </a:r>
          </a:p>
        </p:txBody>
      </p:sp>
      <p:pic>
        <p:nvPicPr>
          <p:cNvPr id="8"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Tree>
    <p:extLst>
      <p:ext uri="{BB962C8B-B14F-4D97-AF65-F5344CB8AC3E}">
        <p14:creationId xmlns:p14="http://schemas.microsoft.com/office/powerpoint/2010/main" val="3632313125"/>
      </p:ext>
    </p:extLst>
  </p:cSld>
  <p:clrMapOvr>
    <a:masterClrMapping/>
  </p:clrMapOvr>
  <p:extLst>
    <p:ext uri="{DCECCB84-F9BA-43D5-87BE-67443E8EF086}">
      <p15:sldGuideLst xmlns:p15="http://schemas.microsoft.com/office/powerpoint/2012/main">
        <p15:guide id="8" orient="horz" pos="1620">
          <p15:clr>
            <a:srgbClr val="FBAE40"/>
          </p15:clr>
        </p15:guide>
        <p15:guide id="9" pos="2880">
          <p15:clr>
            <a:srgbClr val="FBAE40"/>
          </p15:clr>
        </p15:guide>
        <p15:guide id="10" pos="126">
          <p15:clr>
            <a:srgbClr val="FBAE40"/>
          </p15:clr>
        </p15:guide>
        <p15:guide id="11" orient="horz" pos="123">
          <p15:clr>
            <a:srgbClr val="FBAE40"/>
          </p15:clr>
        </p15:guide>
        <p15:guide id="12" orient="horz" pos="3117">
          <p15:clr>
            <a:srgbClr val="FBAE40"/>
          </p15:clr>
        </p15:guide>
        <p15:guide id="13" pos="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0" name="Rectangle 9">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524152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0" name="Rectangle 9">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3987377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3106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8" name="Espace réservé de la date 7"/>
          <p:cNvSpPr>
            <a:spLocks noGrp="1"/>
          </p:cNvSpPr>
          <p:nvPr>
            <p:ph type="dt" sz="half" idx="14"/>
          </p:nvPr>
        </p:nvSpPr>
        <p:spPr/>
        <p:txBody>
          <a:bodyPr/>
          <a:lstStyle/>
          <a:p>
            <a:r>
              <a:rPr lang="de-DE"/>
              <a:t>20.10.2022</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2" name="Rectangle 11">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3421560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2" y="1262743"/>
            <a:ext cx="10301817" cy="5337871"/>
          </a:xfrm>
        </p:spPr>
        <p:txBody>
          <a:bodyPr/>
          <a:lstStyle/>
          <a:p>
            <a:pPr lvl="0"/>
            <a:r>
              <a:rPr lang="en-US"/>
              <a:t>Edit Master text styles</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a:xfrm>
            <a:off x="1206502" y="174711"/>
            <a:ext cx="10301815" cy="704856"/>
          </a:xfrm>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505883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2" y="2084917"/>
            <a:ext cx="6108700" cy="4515696"/>
          </a:xfrm>
        </p:spPr>
        <p:txBody>
          <a:bodyPr/>
          <a:lstStyle/>
          <a:p>
            <a:pPr lvl="0"/>
            <a:r>
              <a:rPr lang="en-US"/>
              <a:t>Edit Master text styles</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en-US"/>
              <a:t>Click icon to add picture</a:t>
            </a:r>
            <a:endParaRPr lang="fr-F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en-US"/>
              <a:t>Click to edit Master title style</a:t>
            </a:r>
            <a:endParaRPr lang="fr-F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de-DE"/>
              <a:t>20.10.2022</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Ivo Beck</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04157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3" y="174712"/>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238100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2"/>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3267781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67531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en-US"/>
              <a:t>Edit Master text styles</a:t>
            </a:r>
          </a:p>
        </p:txBody>
      </p:sp>
      <p:sp>
        <p:nvSpPr>
          <p:cNvPr id="4" name="Content Placeholder 3"/>
          <p:cNvSpPr>
            <a:spLocks noGrp="1"/>
          </p:cNvSpPr>
          <p:nvPr>
            <p:ph sz="half" idx="2"/>
          </p:nvPr>
        </p:nvSpPr>
        <p:spPr>
          <a:xfrm>
            <a:off x="6613029" y="2084917"/>
            <a:ext cx="4895288" cy="4351339"/>
          </a:xfrm>
        </p:spPr>
        <p:txBody>
          <a:bodyPr/>
          <a:lstStyle/>
          <a:p>
            <a:pPr lvl="0"/>
            <a:r>
              <a:rPr lang="en-US"/>
              <a:t>Edit Master text styles</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461154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en-US"/>
              <a:t>Click to edit Master title style</a:t>
            </a:r>
            <a:endParaRPr lang="fr-F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67419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0"/>
            <a:ext cx="10985500" cy="6858000"/>
          </a:xfrm>
        </p:spPr>
        <p:txBody>
          <a:bodyPr/>
          <a:lstStyle/>
          <a:p>
            <a:r>
              <a:rPr lang="en-US"/>
              <a:t>Click icon to add picture</a:t>
            </a:r>
            <a:endParaRPr lang="fr-FR"/>
          </a:p>
        </p:txBody>
      </p:sp>
      <p:sp>
        <p:nvSpPr>
          <p:cNvPr id="2" name="Title 1"/>
          <p:cNvSpPr>
            <a:spLocks noGrp="1"/>
          </p:cNvSpPr>
          <p:nvPr>
            <p:ph type="title"/>
          </p:nvPr>
        </p:nvSpPr>
        <p:spPr>
          <a:xfrm>
            <a:off x="8540753" y="3429002"/>
            <a:ext cx="3651249" cy="2815167"/>
          </a:xfrm>
          <a:solidFill>
            <a:schemeClr val="accent2"/>
          </a:solidFill>
        </p:spPr>
        <p:txBody>
          <a:bodyPr anchor="ctr" anchorCtr="0"/>
          <a:lstStyle>
            <a:lvl1pPr>
              <a:defRPr>
                <a:solidFill>
                  <a:schemeClr val="bg1"/>
                </a:solidFill>
              </a:defRPr>
            </a:lvl1pPr>
          </a:lstStyle>
          <a:p>
            <a:r>
              <a:rPr lang="en-US"/>
              <a:t>Click to edit Master title style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de-DE"/>
              <a:t>20.10.2022</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Ivo Beck</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18838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0"/>
            <a:ext cx="10301817" cy="6858000"/>
          </a:xfrm>
        </p:spPr>
        <p:txBody>
          <a:bodyPr/>
          <a:lstStyle/>
          <a:p>
            <a:r>
              <a:rPr lang="en-US"/>
              <a:t>Click icon to add picture</a:t>
            </a:r>
            <a:endParaRPr lang="fr-F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de-DE"/>
              <a:t>20.10.2022</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Ivo Beck</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99588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645157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4152899"/>
            <a:ext cx="10985500" cy="2705100"/>
          </a:xfrm>
        </p:spPr>
        <p:txBody>
          <a:bodyPr/>
          <a:lstStyle/>
          <a:p>
            <a:r>
              <a:rPr lang="en-US"/>
              <a:t>Click icon to add picture</a:t>
            </a:r>
            <a:endParaRPr lang="fr-FR"/>
          </a:p>
        </p:txBody>
      </p:sp>
      <p:sp>
        <p:nvSpPr>
          <p:cNvPr id="4" name="Espace réservé du texte 3"/>
          <p:cNvSpPr>
            <a:spLocks noGrp="1"/>
          </p:cNvSpPr>
          <p:nvPr>
            <p:ph type="body" sz="quarter" idx="17"/>
          </p:nvPr>
        </p:nvSpPr>
        <p:spPr>
          <a:xfrm>
            <a:off x="1206500" y="2084919"/>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4009837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lvl1pPr>
              <a:defRPr/>
            </a:lvl1pPr>
          </a:lstStyle>
          <a:p>
            <a:r>
              <a:rPr lang="de-DE"/>
              <a:t>20.10.2022</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Ivo Beck</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0623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de-DE"/>
              <a:t>20.10.2022</a:t>
            </a:r>
            <a:endParaRPr lang="fr-FR" dirty="0"/>
          </a:p>
        </p:txBody>
      </p:sp>
      <p:sp>
        <p:nvSpPr>
          <p:cNvPr id="5" name="Footer Placeholder 4"/>
          <p:cNvSpPr>
            <a:spLocks noGrp="1"/>
          </p:cNvSpPr>
          <p:nvPr>
            <p:ph type="ftr" sz="quarter" idx="11"/>
          </p:nvPr>
        </p:nvSpPr>
        <p:spPr/>
        <p:txBody>
          <a:bodyPr/>
          <a:lstStyle/>
          <a:p>
            <a:r>
              <a:rPr lang="fr-FR"/>
              <a:t>Ivo Beck</a:t>
            </a:r>
            <a:endParaRPr lang="fr-FR" dirty="0"/>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41893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de-DE"/>
              <a:t>20.10.2022</a:t>
            </a:r>
            <a:endParaRPr lang="fr-FR" dirty="0"/>
          </a:p>
        </p:txBody>
      </p:sp>
      <p:sp>
        <p:nvSpPr>
          <p:cNvPr id="5" name="Footer Placeholder 4"/>
          <p:cNvSpPr>
            <a:spLocks noGrp="1"/>
          </p:cNvSpPr>
          <p:nvPr>
            <p:ph type="ftr" sz="quarter" idx="11"/>
          </p:nvPr>
        </p:nvSpPr>
        <p:spPr/>
        <p:txBody>
          <a:bodyPr/>
          <a:lstStyle/>
          <a:p>
            <a:r>
              <a:rPr lang="fr-FR"/>
              <a:t>Ivo Beck</a:t>
            </a:r>
            <a:endParaRPr lang="fr-FR" dirty="0"/>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092193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33071132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034059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493629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de-DE"/>
              <a:t>20.10.2022</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807305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12450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de-DE"/>
              <a:t>20.10.2022</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Ivo Beck</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1392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NAME EVENT / NAME PRESENTATION</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269064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3455783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544804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50176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295949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901289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de-DE"/>
              <a:t>20.10.2022</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Ivo Beck</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158367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de-DE"/>
              <a:t>20.10.2022</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Ivo Beck</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145253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148235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en-US"/>
              <a:t>Click icon to add picture</a:t>
            </a:r>
            <a:endParaRPr lang="fr-F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en-US"/>
              <a:t>Edit Master text styles</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pPr lvl="0"/>
            <a:r>
              <a:rPr lang="en-US"/>
              <a:t>Edit Master text styles</a:t>
            </a:r>
          </a:p>
        </p:txBody>
      </p:sp>
    </p:spTree>
    <p:extLst>
      <p:ext uri="{BB962C8B-B14F-4D97-AF65-F5344CB8AC3E}">
        <p14:creationId xmlns:p14="http://schemas.microsoft.com/office/powerpoint/2010/main" val="194951909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fld id="{71B9E46E-67BC-4986-9943-C46D71A45186}" type="datetime1">
              <a:rPr lang="fr-CH" smtClean="0"/>
              <a:t>01.10.2024</a:t>
            </a:fld>
            <a:endParaRPr lang="fr-CH"/>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endParaRPr lang="fr-CH"/>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255802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721782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fld id="{FFCA28B9-AC56-4E0B-915D-D5357F6CB284}" type="datetime1">
              <a:rPr lang="fr-CH" smtClean="0"/>
              <a:t>01.10.2024</a:t>
            </a:fld>
            <a:endParaRPr lang="fr-CH"/>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endParaRPr lang="fr-CH"/>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1956842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8" name="Espace réservé de la date 7"/>
          <p:cNvSpPr>
            <a:spLocks noGrp="1"/>
          </p:cNvSpPr>
          <p:nvPr>
            <p:ph type="dt" sz="half" idx="14"/>
          </p:nvPr>
        </p:nvSpPr>
        <p:spPr/>
        <p:txBody>
          <a:bodyPr/>
          <a:lstStyle/>
          <a:p>
            <a:fld id="{95E407F8-5C51-4FB3-BD00-030C7EEDFB56}" type="datetime1">
              <a:rPr lang="fr-CH" smtClean="0"/>
              <a:t>01.10.2024</a:t>
            </a:fld>
            <a:endParaRPr lang="fr-CH"/>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endParaRPr lang="fr-CH"/>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3346535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fld id="{59210BF5-1DA2-4EC4-A821-9E25161F4052}" type="datetime1">
              <a:rPr lang="fr-CH" smtClean="0"/>
              <a:t>01.10.2024</a:t>
            </a:fld>
            <a:endParaRPr lang="fr-CH"/>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endParaRPr lang="fr-CH"/>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6F203418-132E-4FD2-B81E-AF30B41FD245}" type="slidenum">
              <a:rPr lang="fr-CH" smtClean="0"/>
              <a:t>‹#›</a:t>
            </a:fld>
            <a:endParaRPr lang="fr-CH"/>
          </a:p>
        </p:txBody>
      </p:sp>
    </p:spTree>
    <p:extLst>
      <p:ext uri="{BB962C8B-B14F-4D97-AF65-F5344CB8AC3E}">
        <p14:creationId xmlns:p14="http://schemas.microsoft.com/office/powerpoint/2010/main" val="1547017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en-US"/>
              <a:t>Edit Master text styles</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en-US"/>
              <a:t>Click icon to add picture</a:t>
            </a:r>
            <a:endParaRPr lang="fr-F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en-US"/>
              <a:t>Click to edit Master title style</a:t>
            </a:r>
            <a:endParaRPr lang="fr-F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fld id="{B6C22D06-C56B-41EF-B259-060BAB87D568}" type="datetime1">
              <a:rPr lang="fr-CH" smtClean="0"/>
              <a:t>01.10.2024</a:t>
            </a:fld>
            <a:endParaRPr lang="fr-CH"/>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endParaRPr lang="fr-CH"/>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299866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fld id="{E9CB3446-37E9-47EC-80D4-6F9937546CFB}" type="datetime1">
              <a:rPr lang="fr-CH" smtClean="0"/>
              <a:t>01.10.2024</a:t>
            </a:fld>
            <a:endParaRPr lang="fr-CH"/>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endParaRPr lang="fr-CH"/>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943676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fld id="{0B9EAF66-1BA4-469F-8B3D-A1ADB420E117}" type="datetime1">
              <a:rPr lang="fr-CH" smtClean="0"/>
              <a:t>01.10.2024</a:t>
            </a:fld>
            <a:endParaRPr lang="fr-CH"/>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endParaRPr lang="fr-CH"/>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587109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fld id="{C9862FA8-8F32-4566-94C8-DA898D3D8D36}" type="datetime1">
              <a:rPr lang="fr-CH" smtClean="0"/>
              <a:t>01.10.2024</a:t>
            </a:fld>
            <a:endParaRPr lang="fr-CH"/>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endParaRPr lang="fr-CH"/>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176823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en-US"/>
              <a:t>Edit Master text styles</a:t>
            </a:r>
          </a:p>
        </p:txBody>
      </p:sp>
      <p:sp>
        <p:nvSpPr>
          <p:cNvPr id="4" name="Content Placeholder 3"/>
          <p:cNvSpPr>
            <a:spLocks noGrp="1"/>
          </p:cNvSpPr>
          <p:nvPr>
            <p:ph sz="half" idx="2"/>
          </p:nvPr>
        </p:nvSpPr>
        <p:spPr>
          <a:xfrm>
            <a:off x="6613029" y="2084917"/>
            <a:ext cx="4895288" cy="4351339"/>
          </a:xfrm>
        </p:spPr>
        <p:txBody>
          <a:bodyPr/>
          <a:lstStyle/>
          <a:p>
            <a:pPr lvl="0"/>
            <a:r>
              <a:rPr lang="en-US"/>
              <a:t>Edit Master text styles</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fld id="{4F832FE8-D597-45A5-B900-F70AB898B515}" type="datetime1">
              <a:rPr lang="fr-CH" smtClean="0"/>
              <a:t>01.10.2024</a:t>
            </a:fld>
            <a:endParaRPr lang="fr-CH"/>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endParaRPr lang="fr-CH"/>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811867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en-US"/>
              <a:t>Click to edit Master title style</a:t>
            </a:r>
            <a:endParaRPr lang="fr-F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fld id="{0BA3F1A3-6EE5-4F55-8DA6-79C953DC9380}" type="datetime1">
              <a:rPr lang="fr-CH" smtClean="0"/>
              <a:t>01.10.2024</a:t>
            </a:fld>
            <a:endParaRPr lang="fr-CH"/>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852507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en-US"/>
              <a:t>Click icon to add picture</a:t>
            </a:r>
            <a:endParaRPr lang="fr-F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en-US"/>
              <a:t>Click to edit Master title style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fld id="{2B3CDE00-1F33-44F2-82D3-8DC4E9610961}" type="datetime1">
              <a:rPr lang="fr-CH" smtClean="0"/>
              <a:t>01.10.2024</a:t>
            </a:fld>
            <a:endParaRPr lang="fr-CH"/>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endParaRPr lang="fr-CH"/>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4104849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a:t>NAME EVENT / NAME PRESENTATION</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Speaker </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7600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en-US"/>
              <a:t>Click icon to add picture</a:t>
            </a:r>
            <a:endParaRPr lang="fr-F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fld id="{CBE4CB99-9579-4E16-9146-D9F4E168D6DE}" type="datetime1">
              <a:rPr lang="fr-CH" smtClean="0"/>
              <a:t>01.10.2024</a:t>
            </a:fld>
            <a:endParaRPr lang="fr-CH"/>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endParaRPr lang="fr-CH"/>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918890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en-US"/>
              <a:t>Click icon to add picture</a:t>
            </a:r>
            <a:endParaRPr lang="fr-F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fld id="{43A29DA5-DD09-460B-98B5-C59C312D86E4}" type="datetime1">
              <a:rPr lang="fr-CH" smtClean="0"/>
              <a:t>01.10.2024</a:t>
            </a:fld>
            <a:endParaRPr lang="fr-CH"/>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endParaRPr lang="fr-CH"/>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2328411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fld id="{ECD664CE-B9E8-4869-AF5B-BB74C39F61FA}" type="datetime1">
              <a:rPr lang="fr-CH" smtClean="0"/>
              <a:t>01.10.2024</a:t>
            </a:fld>
            <a:endParaRPr lang="fr-CH"/>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978189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52806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74B3E052-612F-4ADC-B56A-5A9192CC527B}" type="datetime1">
              <a:rPr lang="fr-CH" smtClean="0"/>
              <a:t>01.10.2024</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61769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54726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428716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649674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3.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fr-CH"/>
              <a:t>NAME EVENT / NAME PRESENTATION</a:t>
            </a:r>
            <a:endParaRPr lang="fr-FR" dirty="0"/>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dirty="0"/>
              <a:t>Speaker </a:t>
            </a:r>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18"/>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32641116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p:txStyles>
    <p:titleStyle>
      <a:lvl1pPr algn="l" defTabSz="914377"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2" y="174712"/>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2"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4"/>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de-DE"/>
              <a:t>20.10.2022</a:t>
            </a:r>
            <a:endParaRPr lang="fr-FR" dirty="0"/>
          </a:p>
        </p:txBody>
      </p:sp>
      <p:sp>
        <p:nvSpPr>
          <p:cNvPr id="5" name="Footer Placeholder 4"/>
          <p:cNvSpPr>
            <a:spLocks noGrp="1"/>
          </p:cNvSpPr>
          <p:nvPr>
            <p:ph type="ftr" sz="quarter" idx="3"/>
          </p:nvPr>
        </p:nvSpPr>
        <p:spPr>
          <a:xfrm rot="16200000">
            <a:off x="9487985" y="2498753"/>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a:t>Ivo Beck</a:t>
            </a:r>
            <a:endParaRPr lang="fr-FR" dirty="0"/>
          </a:p>
        </p:txBody>
      </p:sp>
      <p:sp>
        <p:nvSpPr>
          <p:cNvPr id="6" name="Slide Number Placeholder 5"/>
          <p:cNvSpPr>
            <a:spLocks noGrp="1"/>
          </p:cNvSpPr>
          <p:nvPr>
            <p:ph type="sldNum" sz="quarter" idx="4"/>
          </p:nvPr>
        </p:nvSpPr>
        <p:spPr>
          <a:xfrm>
            <a:off x="11508317" y="260352"/>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p:nvPicPr>
        <p:blipFill>
          <a:blip r:embed="rId33"/>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p:nvSpPr>
        <p:spPr>
          <a:xfrm rot="16200000">
            <a:off x="573339" y="6530280"/>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latin typeface="Arial" panose="020B0604020202020204" pitchFamily="34" charset="0"/>
            </a:endParaRPr>
          </a:p>
        </p:txBody>
      </p:sp>
      <p:pic>
        <p:nvPicPr>
          <p:cNvPr id="9"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33"/>
          <a:stretch>
            <a:fillRect/>
          </a:stretch>
        </p:blipFill>
        <p:spPr>
          <a:xfrm>
            <a:off x="173697" y="176445"/>
            <a:ext cx="871936" cy="377363"/>
          </a:xfrm>
          <a:prstGeom prst="rect">
            <a:avLst/>
          </a:prstGeom>
        </p:spPr>
      </p:pic>
      <p:sp>
        <p:nvSpPr>
          <p:cNvPr id="10" name="Rectangle 9">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5965546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Lst>
  <p:hf sldNum="0" hdr="0"/>
  <p:txStyles>
    <p:titleStyle>
      <a:lvl1pPr algn="l" defTabSz="914354"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89" indent="-228589" algn="l" defTabSz="914354"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6" orient="horz" pos="1620">
          <p15:clr>
            <a:srgbClr val="F26B43"/>
          </p15:clr>
        </p15:guide>
        <p15:guide id="27" pos="126">
          <p15:clr>
            <a:srgbClr val="F26B43"/>
          </p15:clr>
        </p15:guide>
        <p15:guide id="28" pos="5602">
          <p15:clr>
            <a:srgbClr val="F26B43"/>
          </p15:clr>
        </p15:guide>
        <p15:guide id="29" pos="2880">
          <p15:clr>
            <a:srgbClr val="F26B43"/>
          </p15:clr>
        </p15:guide>
        <p15:guide id="30" orient="horz" pos="123">
          <p15:clr>
            <a:srgbClr val="F26B43"/>
          </p15:clr>
        </p15:guide>
        <p15:guide id="31" orient="horz" pos="3117">
          <p15:clr>
            <a:srgbClr val="F26B43"/>
          </p15:clr>
        </p15:guide>
        <p15:guide id="32" pos="570">
          <p15:clr>
            <a:srgbClr val="F26B43"/>
          </p15:clr>
        </p15:guide>
        <p15:guide id="33" pos="1155">
          <p15:clr>
            <a:srgbClr val="F26B43"/>
          </p15:clr>
        </p15:guide>
        <p15:guide id="34" pos="1728">
          <p15:clr>
            <a:srgbClr val="F26B43"/>
          </p15:clr>
        </p15:guide>
        <p15:guide id="35" pos="2304">
          <p15:clr>
            <a:srgbClr val="F26B43"/>
          </p15:clr>
        </p15:guide>
        <p15:guide id="36" pos="3456">
          <p15:clr>
            <a:srgbClr val="F26B43"/>
          </p15:clr>
        </p15:guide>
        <p15:guide id="37" pos="4035">
          <p15:clr>
            <a:srgbClr val="F26B43"/>
          </p15:clr>
        </p15:guide>
        <p15:guide id="38" pos="4608">
          <p15:clr>
            <a:srgbClr val="F26B43"/>
          </p15:clr>
        </p15:guide>
        <p15:guide id="39" pos="5180">
          <p15:clr>
            <a:srgbClr val="F26B43"/>
          </p15:clr>
        </p15:guide>
        <p15:guide id="40" orient="horz" pos="490">
          <p15:clr>
            <a:srgbClr val="F26B43"/>
          </p15:clr>
        </p15:guide>
        <p15:guide id="41" orient="horz" pos="985">
          <p15:clr>
            <a:srgbClr val="F26B43"/>
          </p15:clr>
        </p15:guide>
        <p15:guide id="42" orient="horz" pos="1475">
          <p15:clr>
            <a:srgbClr val="F26B43"/>
          </p15:clr>
        </p15:guide>
        <p15:guide id="43" orient="horz" pos="1962">
          <p15:clr>
            <a:srgbClr val="F26B43"/>
          </p15:clr>
        </p15:guide>
        <p15:guide id="44" orient="horz" pos="2458">
          <p15:clr>
            <a:srgbClr val="F26B43"/>
          </p15:clr>
        </p15:guide>
        <p15:guide id="45" orient="horz" pos="2950">
          <p15:clr>
            <a:srgbClr val="F26B43"/>
          </p15:clr>
        </p15:guide>
        <p15:guide id="46" pos="5437">
          <p15:clr>
            <a:srgbClr val="F26B43"/>
          </p15:clr>
        </p15:guide>
        <p15:guide id="47" orient="horz">
          <p15:clr>
            <a:srgbClr val="F26B43"/>
          </p15:clr>
        </p15:guide>
        <p15:guide id="48" pos="5760">
          <p15:clr>
            <a:srgbClr val="F26B43"/>
          </p15:clr>
        </p15:guide>
        <p15:guide id="49" orient="horz" pos="3240">
          <p15:clr>
            <a:srgbClr val="F26B43"/>
          </p15:clr>
        </p15:guide>
        <p15:guide id="5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fld id="{EDD38897-1D25-4F11-911D-708A880B9350}" type="datetime1">
              <a:rPr lang="fr-CH" smtClean="0"/>
              <a:t>01.10.2024</a:t>
            </a:fld>
            <a:endParaRPr lang="fr-CH"/>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endParaRPr lang="fr-CH"/>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B56CAFD7-43D8-48AC-9B2B-CF70ACC9AB96}" type="slidenum">
              <a:rPr lang="fr-CH" smtClean="0"/>
              <a:t>‹#›</a:t>
            </a:fld>
            <a:endParaRPr lang="fr-CH"/>
          </a:p>
        </p:txBody>
      </p:sp>
      <p:pic>
        <p:nvPicPr>
          <p:cNvPr id="13" name="Image 12">
            <a:extLst>
              <a:ext uri="{FF2B5EF4-FFF2-40B4-BE49-F238E27FC236}">
                <a16:creationId xmlns:a16="http://schemas.microsoft.com/office/drawing/2014/main" id="{717E6E68-87EB-C34E-85D5-C26372DFEC99}"/>
              </a:ext>
            </a:extLst>
          </p:cNvPr>
          <p:cNvPicPr>
            <a:picLocks noChangeAspect="1"/>
          </p:cNvPicPr>
          <p:nvPr/>
        </p:nvPicPr>
        <p:blipFill>
          <a:blip r:embed="rId19"/>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368876010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hf hdr="0" ftr="0" dt="0"/>
  <p:txStyles>
    <p:titleStyle>
      <a:lvl1pPr algn="l" defTabSz="914377"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hyperlink" Target="https://gml.noaa.gov/ccgg/covid2.html" TargetMode="External"/><Relationship Id="rId4" Type="http://schemas.openxmlformats.org/officeDocument/2006/relationships/hyperlink" Target="https://www.pnas.org/content/118/46/e210948111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hyperlink" Target="https://gml.noaa.gov/ccgg/covid2.html" TargetMode="External"/><Relationship Id="rId4" Type="http://schemas.openxmlformats.org/officeDocument/2006/relationships/hyperlink" Target="https://www.pnas.org/content/118/46/e2109481118"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s://guides.nyu.edu/posters"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hyperlink" Target="https://www.nature.com/scitable/topicpage/poster-presentations-13907939/"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hyperlink" Target="https://doi.org/10.1119/1.5045577"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5A5C923-5A79-224D-A6A6-8267C64759A4}"/>
              </a:ext>
            </a:extLst>
          </p:cNvPr>
          <p:cNvSpPr>
            <a:spLocks noGrp="1"/>
          </p:cNvSpPr>
          <p:nvPr>
            <p:ph type="ctrTitle"/>
          </p:nvPr>
        </p:nvSpPr>
        <p:spPr>
          <a:xfrm>
            <a:off x="8540752" y="226121"/>
            <a:ext cx="3651249" cy="3117849"/>
          </a:xfrm>
        </p:spPr>
        <p:txBody>
          <a:bodyPr>
            <a:normAutofit/>
          </a:bodyPr>
          <a:lstStyle/>
          <a:p>
            <a:r>
              <a:rPr lang="en-US" dirty="0"/>
              <a:t>Exercise session #4</a:t>
            </a:r>
          </a:p>
        </p:txBody>
      </p:sp>
      <p:sp>
        <p:nvSpPr>
          <p:cNvPr id="6" name="Espace réservé du texte 5">
            <a:extLst>
              <a:ext uri="{FF2B5EF4-FFF2-40B4-BE49-F238E27FC236}">
                <a16:creationId xmlns:a16="http://schemas.microsoft.com/office/drawing/2014/main" id="{18A3154D-FCB0-A34B-BBBC-167C625558EC}"/>
              </a:ext>
            </a:extLst>
          </p:cNvPr>
          <p:cNvSpPr>
            <a:spLocks noGrp="1"/>
          </p:cNvSpPr>
          <p:nvPr>
            <p:ph type="body" sz="quarter" idx="12"/>
          </p:nvPr>
        </p:nvSpPr>
        <p:spPr>
          <a:xfrm>
            <a:off x="110066" y="5920353"/>
            <a:ext cx="1256025" cy="677300"/>
          </a:xfrm>
        </p:spPr>
        <p:txBody>
          <a:bodyPr/>
          <a:lstStyle/>
          <a:p>
            <a:r>
              <a:rPr lang="fr-FR" dirty="0"/>
              <a:t>Oct. 3, 2024</a:t>
            </a:r>
          </a:p>
        </p:txBody>
      </p:sp>
      <p:sp>
        <p:nvSpPr>
          <p:cNvPr id="11" name="TextBox 10">
            <a:extLst>
              <a:ext uri="{FF2B5EF4-FFF2-40B4-BE49-F238E27FC236}">
                <a16:creationId xmlns:a16="http://schemas.microsoft.com/office/drawing/2014/main" id="{A1465E36-B2AC-C04C-9F26-F8D22A89B2DE}"/>
              </a:ext>
            </a:extLst>
          </p:cNvPr>
          <p:cNvSpPr txBox="1"/>
          <p:nvPr/>
        </p:nvSpPr>
        <p:spPr>
          <a:xfrm>
            <a:off x="738078" y="2461676"/>
            <a:ext cx="6769100" cy="17336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H" sz="5333" b="1" i="0" u="none" strike="noStrike" kern="1200" cap="none" spc="0" normalizeH="0" baseline="0" noProof="0" dirty="0">
                <a:ln>
                  <a:noFill/>
                </a:ln>
                <a:solidFill>
                  <a:srgbClr val="413C3A"/>
                </a:solidFill>
                <a:effectLst/>
                <a:uLnTx/>
                <a:uFillTx/>
                <a:latin typeface="Arial"/>
                <a:ea typeface="+mn-ea"/>
                <a:cs typeface="+mn-cs"/>
              </a:rPr>
              <a:t>Science of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H" sz="5333" b="1" i="0" u="none" strike="noStrike" kern="1200" cap="none" spc="0" normalizeH="0" baseline="0" noProof="0" dirty="0">
                <a:ln>
                  <a:noFill/>
                </a:ln>
                <a:solidFill>
                  <a:srgbClr val="413C3A"/>
                </a:solidFill>
                <a:effectLst/>
                <a:uLnTx/>
                <a:uFillTx/>
                <a:latin typeface="Arial"/>
                <a:ea typeface="+mn-ea"/>
                <a:cs typeface="+mn-cs"/>
              </a:rPr>
              <a:t>Climate Change</a:t>
            </a:r>
          </a:p>
        </p:txBody>
      </p:sp>
    </p:spTree>
    <p:extLst>
      <p:ext uri="{BB962C8B-B14F-4D97-AF65-F5344CB8AC3E}">
        <p14:creationId xmlns:p14="http://schemas.microsoft.com/office/powerpoint/2010/main" val="4227865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a poster research proposal ? </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5" name="Content Placeholder 1">
            <a:extLst>
              <a:ext uri="{FF2B5EF4-FFF2-40B4-BE49-F238E27FC236}">
                <a16:creationId xmlns:a16="http://schemas.microsoft.com/office/drawing/2014/main" id="{40058D7E-2AF4-45C9-BBCA-F0873979AC9F}"/>
              </a:ext>
            </a:extLst>
          </p:cNvPr>
          <p:cNvSpPr txBox="1">
            <a:spLocks/>
          </p:cNvSpPr>
          <p:nvPr/>
        </p:nvSpPr>
        <p:spPr>
          <a:xfrm>
            <a:off x="1206502" y="1262744"/>
            <a:ext cx="10301817" cy="205957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Formal document setting out what the research plan is and how this will be achieved.</a:t>
            </a:r>
          </a:p>
          <a:p>
            <a:r>
              <a:rPr lang="en-US" sz="2400" dirty="0"/>
              <a:t>For this course: short summary of motivations and background of your chosen topic i.e. what can we expect to see in your poster</a:t>
            </a:r>
          </a:p>
          <a:p>
            <a:pPr marL="0" indent="0">
              <a:buNone/>
            </a:pPr>
            <a:endParaRPr lang="en-US" sz="2400" dirty="0"/>
          </a:p>
        </p:txBody>
      </p:sp>
      <p:sp>
        <p:nvSpPr>
          <p:cNvPr id="6" name="Content Placeholder 1">
            <a:extLst>
              <a:ext uri="{FF2B5EF4-FFF2-40B4-BE49-F238E27FC236}">
                <a16:creationId xmlns:a16="http://schemas.microsoft.com/office/drawing/2014/main" id="{F12F2991-CC31-4E0E-8CC6-66109D091607}"/>
              </a:ext>
            </a:extLst>
          </p:cNvPr>
          <p:cNvSpPr txBox="1">
            <a:spLocks/>
          </p:cNvSpPr>
          <p:nvPr/>
        </p:nvSpPr>
        <p:spPr>
          <a:xfrm>
            <a:off x="838204" y="2926322"/>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0" indent="0">
              <a:buNone/>
            </a:pPr>
            <a:r>
              <a:rPr lang="en-US" sz="2400" dirty="0">
                <a:solidFill>
                  <a:srgbClr val="00B050"/>
                </a:solidFill>
              </a:rPr>
              <a:t>Aim for : </a:t>
            </a:r>
            <a:r>
              <a:rPr lang="en-US" sz="2400" dirty="0"/>
              <a:t>informative, concise/to the point, have a </a:t>
            </a:r>
            <a:r>
              <a:rPr lang="en-US" sz="2400" b="1" dirty="0"/>
              <a:t>clear direction</a:t>
            </a:r>
          </a:p>
          <a:p>
            <a:pPr marL="0" indent="0">
              <a:buNone/>
            </a:pPr>
            <a:endParaRPr lang="en-US" sz="2400" b="1" dirty="0"/>
          </a:p>
          <a:p>
            <a:pPr marL="0" indent="0">
              <a:buNone/>
            </a:pPr>
            <a:r>
              <a:rPr lang="en-US" sz="2400" i="1" dirty="0"/>
              <a:t>What is the topic, Why is it important, what are the key points</a:t>
            </a:r>
          </a:p>
          <a:p>
            <a:pPr marL="0" indent="0">
              <a:buNone/>
            </a:pPr>
            <a:endParaRPr lang="en-US" sz="2400" b="1" dirty="0"/>
          </a:p>
          <a:p>
            <a:pPr marL="0" indent="0">
              <a:buNone/>
            </a:pPr>
            <a:r>
              <a:rPr lang="en-US" sz="2400" dirty="0">
                <a:solidFill>
                  <a:schemeClr val="accent1"/>
                </a:solidFill>
              </a:rPr>
              <a:t>Avoid : </a:t>
            </a:r>
            <a:r>
              <a:rPr lang="en-US" sz="2400" dirty="0"/>
              <a:t>being vague, over-explaining, lacking references</a:t>
            </a:r>
          </a:p>
          <a:p>
            <a:pPr marL="0" indent="0">
              <a:buNone/>
            </a:pPr>
            <a:endParaRPr lang="en-US" sz="2400" dirty="0"/>
          </a:p>
        </p:txBody>
      </p:sp>
    </p:spTree>
    <p:extLst>
      <p:ext uri="{BB962C8B-B14F-4D97-AF65-F5344CB8AC3E}">
        <p14:creationId xmlns:p14="http://schemas.microsoft.com/office/powerpoint/2010/main" val="11978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write a good poster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The proposal must look as follows:</a:t>
            </a:r>
            <a:br>
              <a:rPr lang="en-US" sz="2400" dirty="0"/>
            </a:br>
            <a:endParaRPr lang="en-US" sz="2400" dirty="0"/>
          </a:p>
          <a:p>
            <a:r>
              <a:rPr lang="en-US" sz="2400" dirty="0"/>
              <a:t>Provide a tentative title</a:t>
            </a:r>
          </a:p>
          <a:p>
            <a:endParaRPr lang="en-US" sz="2400" dirty="0"/>
          </a:p>
          <a:p>
            <a:r>
              <a:rPr lang="en-US" sz="2400" dirty="0"/>
              <a:t>Write your key messages, no more than 400 words.</a:t>
            </a:r>
          </a:p>
          <a:p>
            <a:pPr marL="457177" lvl="1" indent="0">
              <a:buNone/>
            </a:pPr>
            <a:endParaRPr lang="en-US" sz="2133" dirty="0"/>
          </a:p>
          <a:p>
            <a:r>
              <a:rPr lang="en-US" sz="2400" dirty="0"/>
              <a:t>Provide 3 key references</a:t>
            </a:r>
          </a:p>
          <a:p>
            <a:endParaRPr lang="en-US" sz="2400" dirty="0"/>
          </a:p>
          <a:p>
            <a:pPr marL="0" indent="0">
              <a:buNone/>
            </a:pPr>
            <a:r>
              <a:rPr lang="en-US" sz="2400" dirty="0"/>
              <a:t>The proposal should summarize the content of the poster, you will have to collect information from the literature and extract the key points that you want to have in your poster.</a:t>
            </a:r>
          </a:p>
          <a:p>
            <a:pPr marL="457189" indent="-457189">
              <a:buFont typeface="+mj-lt"/>
              <a:buAutoNum type="arabicPeriod"/>
            </a:pPr>
            <a:endParaRPr lang="en-US" sz="2400" dirty="0"/>
          </a:p>
        </p:txBody>
      </p:sp>
    </p:spTree>
    <p:extLst>
      <p:ext uri="{BB962C8B-B14F-4D97-AF65-F5344CB8AC3E}">
        <p14:creationId xmlns:p14="http://schemas.microsoft.com/office/powerpoint/2010/main" val="10803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write a good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88187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example from last year:</a:t>
            </a:r>
          </a:p>
          <a:p>
            <a:pPr marL="0" indent="0">
              <a:buNone/>
            </a:pPr>
            <a:endParaRPr lang="en-US" sz="2400" dirty="0"/>
          </a:p>
          <a:p>
            <a:pPr marL="457189" indent="-457189">
              <a:buFont typeface="+mj-lt"/>
              <a:buAutoNum type="arabicPeriod"/>
            </a:pPr>
            <a:endParaRPr lang="en-US" sz="2400" dirty="0"/>
          </a:p>
        </p:txBody>
      </p:sp>
      <p:pic>
        <p:nvPicPr>
          <p:cNvPr id="9" name="Picture 8">
            <a:extLst>
              <a:ext uri="{FF2B5EF4-FFF2-40B4-BE49-F238E27FC236}">
                <a16:creationId xmlns:a16="http://schemas.microsoft.com/office/drawing/2014/main" id="{D977EEEE-03B0-BB58-2AD3-7C5D5A74F82C}"/>
              </a:ext>
            </a:extLst>
          </p:cNvPr>
          <p:cNvPicPr>
            <a:picLocks noChangeAspect="1"/>
          </p:cNvPicPr>
          <p:nvPr/>
        </p:nvPicPr>
        <p:blipFill>
          <a:blip r:embed="rId3"/>
          <a:stretch>
            <a:fillRect/>
          </a:stretch>
        </p:blipFill>
        <p:spPr>
          <a:xfrm>
            <a:off x="1252019" y="1403163"/>
            <a:ext cx="4651552" cy="5400651"/>
          </a:xfrm>
          <a:prstGeom prst="rect">
            <a:avLst/>
          </a:prstGeom>
        </p:spPr>
      </p:pic>
      <p:sp>
        <p:nvSpPr>
          <p:cNvPr id="13" name="TextBox 12">
            <a:extLst>
              <a:ext uri="{FF2B5EF4-FFF2-40B4-BE49-F238E27FC236}">
                <a16:creationId xmlns:a16="http://schemas.microsoft.com/office/drawing/2014/main" id="{8BA171B1-89B4-067C-E13F-85AD9201731B}"/>
              </a:ext>
            </a:extLst>
          </p:cNvPr>
          <p:cNvSpPr txBox="1"/>
          <p:nvPr/>
        </p:nvSpPr>
        <p:spPr>
          <a:xfrm>
            <a:off x="6663147" y="2856805"/>
            <a:ext cx="5201917" cy="2348656"/>
          </a:xfrm>
          <a:prstGeom prst="rect">
            <a:avLst/>
          </a:prstGeom>
          <a:noFill/>
        </p:spPr>
        <p:txBody>
          <a:bodyPr wrap="square">
            <a:spAutoFit/>
          </a:bodyPr>
          <a:lstStyle/>
          <a:p>
            <a:r>
              <a:rPr lang="en-GB" sz="1333" dirty="0">
                <a:solidFill>
                  <a:srgbClr val="212121"/>
                </a:solidFill>
                <a:latin typeface="Arial" panose="020B0604020202020204" pitchFamily="34" charset="0"/>
              </a:rPr>
              <a:t>Feedback we provided:</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The proposal is quite vague (what are the key messages, how/where are you going to include the references).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Please consider the following additional references:</a:t>
            </a:r>
            <a:br>
              <a:rPr lang="en-GB" sz="1333" dirty="0"/>
            </a:br>
            <a:r>
              <a:rPr lang="en-GB" sz="1333" dirty="0">
                <a:solidFill>
                  <a:srgbClr val="212121"/>
                </a:solidFill>
                <a:latin typeface="Arial" panose="020B0604020202020204" pitchFamily="34" charset="0"/>
              </a:rPr>
              <a:t>1. </a:t>
            </a:r>
            <a:r>
              <a:rPr lang="en-GB" sz="1333" dirty="0">
                <a:solidFill>
                  <a:srgbClr val="212121"/>
                </a:solidFill>
                <a:latin typeface="Arial" panose="020B0604020202020204" pitchFamily="34" charset="0"/>
                <a:hlinkClick r:id="rId4"/>
              </a:rPr>
              <a:t>https://www.pnas.org/content/118/46/e2109481118</a:t>
            </a:r>
            <a:r>
              <a:rPr lang="en-GB" sz="1333" dirty="0">
                <a:solidFill>
                  <a:srgbClr val="212121"/>
                </a:solidFill>
                <a:latin typeface="Arial" panose="020B0604020202020204" pitchFamily="34" charset="0"/>
              </a:rPr>
              <a:t> that demonstrates feedbacks between air quality and the carbon cycle.</a:t>
            </a:r>
            <a:br>
              <a:rPr lang="en-GB" sz="1333" dirty="0">
                <a:solidFill>
                  <a:srgbClr val="212121"/>
                </a:solidFill>
                <a:latin typeface="Arial" panose="020B0604020202020204" pitchFamily="34" charset="0"/>
              </a:rPr>
            </a:br>
            <a:br>
              <a:rPr lang="en-GB" sz="1333" dirty="0"/>
            </a:br>
            <a:r>
              <a:rPr lang="en-GB" sz="1333" dirty="0">
                <a:solidFill>
                  <a:srgbClr val="212121"/>
                </a:solidFill>
                <a:latin typeface="Arial" panose="020B0604020202020204" pitchFamily="34" charset="0"/>
              </a:rPr>
              <a:t>2. </a:t>
            </a:r>
            <a:r>
              <a:rPr lang="en-GB" sz="1333" dirty="0">
                <a:solidFill>
                  <a:srgbClr val="212121"/>
                </a:solidFill>
                <a:latin typeface="Arial" panose="020B0604020202020204" pitchFamily="34" charset="0"/>
                <a:hlinkClick r:id="rId5"/>
              </a:rPr>
              <a:t>https://gml.noaa.gov/ccgg/covid2.html</a:t>
            </a:r>
            <a:r>
              <a:rPr lang="en-GB" sz="1333" dirty="0">
                <a:solidFill>
                  <a:srgbClr val="212121"/>
                </a:solidFill>
                <a:latin typeface="Arial" panose="020B0604020202020204" pitchFamily="34" charset="0"/>
              </a:rPr>
              <a:t> on the impact of Covid-19 on CO2 atmospheric concentrations.</a:t>
            </a:r>
            <a:endParaRPr lang="en-CH" sz="1333" dirty="0"/>
          </a:p>
        </p:txBody>
      </p:sp>
      <p:sp>
        <p:nvSpPr>
          <p:cNvPr id="4" name="Rectangle 3">
            <a:extLst>
              <a:ext uri="{FF2B5EF4-FFF2-40B4-BE49-F238E27FC236}">
                <a16:creationId xmlns:a16="http://schemas.microsoft.com/office/drawing/2014/main" id="{008030E0-44F2-7ED6-084F-481199FD720F}"/>
              </a:ext>
            </a:extLst>
          </p:cNvPr>
          <p:cNvSpPr/>
          <p:nvPr/>
        </p:nvSpPr>
        <p:spPr>
          <a:xfrm>
            <a:off x="2591809" y="1816689"/>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Tree>
    <p:extLst>
      <p:ext uri="{BB962C8B-B14F-4D97-AF65-F5344CB8AC3E}">
        <p14:creationId xmlns:p14="http://schemas.microsoft.com/office/powerpoint/2010/main" val="40295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write a good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88187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example from previous years:</a:t>
            </a:r>
          </a:p>
          <a:p>
            <a:pPr marL="0" indent="0">
              <a:buNone/>
            </a:pPr>
            <a:endParaRPr lang="en-US" sz="2400" dirty="0"/>
          </a:p>
          <a:p>
            <a:pPr marL="457189" indent="-457189">
              <a:buFont typeface="+mj-lt"/>
              <a:buAutoNum type="arabicPeriod"/>
            </a:pPr>
            <a:endParaRPr lang="en-US" sz="2400" dirty="0"/>
          </a:p>
        </p:txBody>
      </p:sp>
      <p:pic>
        <p:nvPicPr>
          <p:cNvPr id="9" name="Picture 8">
            <a:extLst>
              <a:ext uri="{FF2B5EF4-FFF2-40B4-BE49-F238E27FC236}">
                <a16:creationId xmlns:a16="http://schemas.microsoft.com/office/drawing/2014/main" id="{D977EEEE-03B0-BB58-2AD3-7C5D5A74F82C}"/>
              </a:ext>
            </a:extLst>
          </p:cNvPr>
          <p:cNvPicPr>
            <a:picLocks noChangeAspect="1"/>
          </p:cNvPicPr>
          <p:nvPr/>
        </p:nvPicPr>
        <p:blipFill>
          <a:blip r:embed="rId3"/>
          <a:stretch>
            <a:fillRect/>
          </a:stretch>
        </p:blipFill>
        <p:spPr>
          <a:xfrm>
            <a:off x="1252019" y="1403163"/>
            <a:ext cx="4651552" cy="5400651"/>
          </a:xfrm>
          <a:prstGeom prst="rect">
            <a:avLst/>
          </a:prstGeom>
        </p:spPr>
      </p:pic>
      <p:sp>
        <p:nvSpPr>
          <p:cNvPr id="13" name="TextBox 12">
            <a:extLst>
              <a:ext uri="{FF2B5EF4-FFF2-40B4-BE49-F238E27FC236}">
                <a16:creationId xmlns:a16="http://schemas.microsoft.com/office/drawing/2014/main" id="{8BA171B1-89B4-067C-E13F-85AD9201731B}"/>
              </a:ext>
            </a:extLst>
          </p:cNvPr>
          <p:cNvSpPr txBox="1"/>
          <p:nvPr/>
        </p:nvSpPr>
        <p:spPr>
          <a:xfrm>
            <a:off x="6812616" y="953204"/>
            <a:ext cx="5201917" cy="2348656"/>
          </a:xfrm>
          <a:prstGeom prst="rect">
            <a:avLst/>
          </a:prstGeom>
          <a:noFill/>
        </p:spPr>
        <p:txBody>
          <a:bodyPr wrap="square">
            <a:spAutoFit/>
          </a:bodyPr>
          <a:lstStyle/>
          <a:p>
            <a:r>
              <a:rPr lang="en-GB" sz="1333" dirty="0">
                <a:solidFill>
                  <a:srgbClr val="212121"/>
                </a:solidFill>
                <a:latin typeface="Arial" panose="020B0604020202020204" pitchFamily="34" charset="0"/>
              </a:rPr>
              <a:t>Feedback we provided:</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The proposal is quite vague (what are the key messages, how/where are you going to include the references).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Please consider the following additional references:</a:t>
            </a:r>
            <a:br>
              <a:rPr lang="en-GB" sz="1333" dirty="0"/>
            </a:br>
            <a:r>
              <a:rPr lang="en-GB" sz="1333" dirty="0">
                <a:solidFill>
                  <a:srgbClr val="212121"/>
                </a:solidFill>
                <a:latin typeface="Arial" panose="020B0604020202020204" pitchFamily="34" charset="0"/>
              </a:rPr>
              <a:t>1. </a:t>
            </a:r>
            <a:r>
              <a:rPr lang="en-GB" sz="1333" dirty="0">
                <a:solidFill>
                  <a:srgbClr val="212121"/>
                </a:solidFill>
                <a:latin typeface="Arial" panose="020B0604020202020204" pitchFamily="34" charset="0"/>
                <a:hlinkClick r:id="rId4"/>
              </a:rPr>
              <a:t>https://www.pnas.org/content/118/46/e2109481118</a:t>
            </a:r>
            <a:r>
              <a:rPr lang="en-GB" sz="1333" dirty="0">
                <a:solidFill>
                  <a:srgbClr val="212121"/>
                </a:solidFill>
                <a:latin typeface="Arial" panose="020B0604020202020204" pitchFamily="34" charset="0"/>
              </a:rPr>
              <a:t> that demonstrates feedbacks between air quality and the carbon cycle.</a:t>
            </a:r>
            <a:br>
              <a:rPr lang="en-GB" sz="1333" dirty="0">
                <a:solidFill>
                  <a:srgbClr val="212121"/>
                </a:solidFill>
                <a:latin typeface="Arial" panose="020B0604020202020204" pitchFamily="34" charset="0"/>
              </a:rPr>
            </a:br>
            <a:br>
              <a:rPr lang="en-GB" sz="1333" dirty="0"/>
            </a:br>
            <a:r>
              <a:rPr lang="en-GB" sz="1333" dirty="0">
                <a:solidFill>
                  <a:srgbClr val="212121"/>
                </a:solidFill>
                <a:latin typeface="Arial" panose="020B0604020202020204" pitchFamily="34" charset="0"/>
              </a:rPr>
              <a:t>2. </a:t>
            </a:r>
            <a:r>
              <a:rPr lang="en-GB" sz="1333" dirty="0">
                <a:solidFill>
                  <a:srgbClr val="212121"/>
                </a:solidFill>
                <a:latin typeface="Arial" panose="020B0604020202020204" pitchFamily="34" charset="0"/>
                <a:hlinkClick r:id="rId5"/>
              </a:rPr>
              <a:t>https://gml.noaa.gov/ccgg/covid2.html</a:t>
            </a:r>
            <a:r>
              <a:rPr lang="en-GB" sz="1333" dirty="0">
                <a:solidFill>
                  <a:srgbClr val="212121"/>
                </a:solidFill>
                <a:latin typeface="Arial" panose="020B0604020202020204" pitchFamily="34" charset="0"/>
              </a:rPr>
              <a:t> on the impact of Covid-19 on CO2 atmospheric concentrations.</a:t>
            </a:r>
            <a:endParaRPr lang="en-CH" sz="1333" dirty="0"/>
          </a:p>
        </p:txBody>
      </p:sp>
      <p:sp>
        <p:nvSpPr>
          <p:cNvPr id="4" name="Rectangle 3">
            <a:extLst>
              <a:ext uri="{FF2B5EF4-FFF2-40B4-BE49-F238E27FC236}">
                <a16:creationId xmlns:a16="http://schemas.microsoft.com/office/drawing/2014/main" id="{008030E0-44F2-7ED6-084F-481199FD720F}"/>
              </a:ext>
            </a:extLst>
          </p:cNvPr>
          <p:cNvSpPr/>
          <p:nvPr/>
        </p:nvSpPr>
        <p:spPr>
          <a:xfrm>
            <a:off x="2591809" y="1816689"/>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TextBox 7">
            <a:extLst>
              <a:ext uri="{FF2B5EF4-FFF2-40B4-BE49-F238E27FC236}">
                <a16:creationId xmlns:a16="http://schemas.microsoft.com/office/drawing/2014/main" id="{0FABF97F-E510-41F0-B7C0-D427BAA12356}"/>
              </a:ext>
            </a:extLst>
          </p:cNvPr>
          <p:cNvSpPr txBox="1"/>
          <p:nvPr/>
        </p:nvSpPr>
        <p:spPr>
          <a:xfrm>
            <a:off x="6812616" y="3450603"/>
            <a:ext cx="5201917" cy="2553776"/>
          </a:xfrm>
          <a:prstGeom prst="rect">
            <a:avLst/>
          </a:prstGeom>
          <a:noFill/>
        </p:spPr>
        <p:txBody>
          <a:bodyPr wrap="square">
            <a:spAutoFit/>
          </a:bodyPr>
          <a:lstStyle/>
          <a:p>
            <a:r>
              <a:rPr lang="en-GB" sz="1333" b="1" dirty="0">
                <a:solidFill>
                  <a:srgbClr val="212121"/>
                </a:solidFill>
                <a:latin typeface="Arial" panose="020B0604020202020204" pitchFamily="34" charset="0"/>
              </a:rPr>
              <a:t>Take home:</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Make sure message is clear – aim for several key points and communicate them clearly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Link references to text (show understanding of how to search literature and reference correctly)</a:t>
            </a:r>
          </a:p>
          <a:p>
            <a:endParaRPr lang="fr-CH" sz="1333" dirty="0"/>
          </a:p>
          <a:p>
            <a:r>
              <a:rPr lang="fr-CH" sz="1333" dirty="0"/>
              <a:t>Key points of poster </a:t>
            </a:r>
            <a:r>
              <a:rPr lang="fr-CH" sz="1333" dirty="0" err="1"/>
              <a:t>listed</a:t>
            </a:r>
            <a:r>
              <a:rPr lang="fr-CH" sz="1333" dirty="0"/>
              <a:t> </a:t>
            </a:r>
            <a:r>
              <a:rPr lang="fr-CH" sz="1333" dirty="0" err="1"/>
              <a:t>concisely</a:t>
            </a:r>
            <a:endParaRPr lang="fr-CH" sz="1333" dirty="0"/>
          </a:p>
          <a:p>
            <a:endParaRPr lang="fr-CH" sz="1333" dirty="0"/>
          </a:p>
          <a:p>
            <a:r>
              <a:rPr lang="fr-CH" sz="1333" dirty="0"/>
              <a:t>Correct </a:t>
            </a:r>
            <a:r>
              <a:rPr lang="fr-CH" sz="1333" dirty="0" err="1"/>
              <a:t>referencing</a:t>
            </a:r>
            <a:endParaRPr lang="en-CH" sz="1333" dirty="0"/>
          </a:p>
          <a:p>
            <a:endParaRPr lang="en-CH" sz="1333" dirty="0"/>
          </a:p>
        </p:txBody>
      </p:sp>
      <p:sp>
        <p:nvSpPr>
          <p:cNvPr id="11" name="TextBox 10">
            <a:extLst>
              <a:ext uri="{FF2B5EF4-FFF2-40B4-BE49-F238E27FC236}">
                <a16:creationId xmlns:a16="http://schemas.microsoft.com/office/drawing/2014/main" id="{C2556D34-A00A-458C-ADEF-DB1A88DDA082}"/>
              </a:ext>
            </a:extLst>
          </p:cNvPr>
          <p:cNvSpPr txBox="1"/>
          <p:nvPr/>
        </p:nvSpPr>
        <p:spPr>
          <a:xfrm>
            <a:off x="6868832" y="5921742"/>
            <a:ext cx="5201917" cy="707694"/>
          </a:xfrm>
          <a:prstGeom prst="rect">
            <a:avLst/>
          </a:prstGeom>
          <a:noFill/>
        </p:spPr>
        <p:txBody>
          <a:bodyPr wrap="square">
            <a:spAutoFit/>
          </a:bodyPr>
          <a:lstStyle/>
          <a:p>
            <a:r>
              <a:rPr lang="en-GB" sz="1333" b="1" dirty="0">
                <a:solidFill>
                  <a:schemeClr val="accent1"/>
                </a:solidFill>
                <a:latin typeface="Arial" panose="020B0604020202020204" pitchFamily="34" charset="0"/>
              </a:rPr>
              <a:t>Reminder:</a:t>
            </a:r>
          </a:p>
          <a:p>
            <a:r>
              <a:rPr lang="en-GB" sz="1333" dirty="0">
                <a:solidFill>
                  <a:schemeClr val="accent1"/>
                </a:solidFill>
                <a:latin typeface="Arial" panose="020B0604020202020204" pitchFamily="34" charset="0"/>
              </a:rPr>
              <a:t>Proposal is not graded HOWEVER you must submit one in order to get the 5 % for this section of the course</a:t>
            </a:r>
            <a:endParaRPr lang="en-CH" sz="1333" dirty="0">
              <a:solidFill>
                <a:schemeClr val="accent1"/>
              </a:solidFill>
            </a:endParaRPr>
          </a:p>
        </p:txBody>
      </p:sp>
    </p:spTree>
    <p:extLst>
      <p:ext uri="{BB962C8B-B14F-4D97-AF65-F5344CB8AC3E}">
        <p14:creationId xmlns:p14="http://schemas.microsoft.com/office/powerpoint/2010/main" val="3192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posters ? </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480482" y="1345420"/>
            <a:ext cx="10301817" cy="200738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7" lvl="1" indent="0">
              <a:buNone/>
            </a:pPr>
            <a:r>
              <a:rPr lang="en-US" sz="2133" dirty="0"/>
              <a:t>Aim of a scientific poster:</a:t>
            </a:r>
          </a:p>
          <a:p>
            <a:pPr lvl="1">
              <a:buFont typeface="Wingdings" panose="05000000000000000000" pitchFamily="2" charset="2"/>
              <a:buChar char="§"/>
            </a:pPr>
            <a:r>
              <a:rPr lang="en-US" sz="2133" dirty="0"/>
              <a:t>Inform on summarized version of your science – specifically relating to but not directly from the lecture series</a:t>
            </a:r>
          </a:p>
          <a:p>
            <a:pPr lvl="1">
              <a:buFont typeface="Wingdings" panose="05000000000000000000" pitchFamily="2" charset="2"/>
              <a:buChar char="§"/>
            </a:pPr>
            <a:r>
              <a:rPr lang="en-US" sz="2133" dirty="0"/>
              <a:t>Broaden knowledge and apply lectures to more real-life science questions</a:t>
            </a:r>
          </a:p>
        </p:txBody>
      </p:sp>
      <p:sp>
        <p:nvSpPr>
          <p:cNvPr id="6" name="TextBox 5">
            <a:extLst>
              <a:ext uri="{FF2B5EF4-FFF2-40B4-BE49-F238E27FC236}">
                <a16:creationId xmlns:a16="http://schemas.microsoft.com/office/drawing/2014/main" id="{517A0B39-368C-4044-B849-EFB35C2F5766}"/>
              </a:ext>
            </a:extLst>
          </p:cNvPr>
          <p:cNvSpPr txBox="1"/>
          <p:nvPr/>
        </p:nvSpPr>
        <p:spPr>
          <a:xfrm>
            <a:off x="480481" y="3054608"/>
            <a:ext cx="10766639" cy="1405256"/>
          </a:xfrm>
          <a:prstGeom prst="rect">
            <a:avLst/>
          </a:prstGeom>
          <a:noFill/>
        </p:spPr>
        <p:txBody>
          <a:bodyPr wrap="square">
            <a:spAutoFit/>
          </a:bodyPr>
          <a:lstStyle/>
          <a:p>
            <a:pPr marL="457177" lvl="1"/>
            <a:r>
              <a:rPr lang="en-US" sz="2133" dirty="0"/>
              <a:t>Skills:</a:t>
            </a:r>
          </a:p>
          <a:p>
            <a:pPr marL="838179" lvl="1" indent="-380990">
              <a:buClr>
                <a:srgbClr val="FF0000"/>
              </a:buClr>
              <a:buFont typeface="Wingdings" panose="05000000000000000000" pitchFamily="2" charset="2"/>
              <a:buChar char="§"/>
            </a:pPr>
            <a:r>
              <a:rPr lang="en-US" sz="2133" dirty="0"/>
              <a:t>Ability to </a:t>
            </a:r>
            <a:r>
              <a:rPr lang="en-US" sz="2133" dirty="0" err="1"/>
              <a:t>summarise</a:t>
            </a:r>
            <a:r>
              <a:rPr lang="en-US" sz="2133" dirty="0"/>
              <a:t> and condense research into manageable bite size chunks</a:t>
            </a:r>
          </a:p>
          <a:p>
            <a:pPr marL="838179" lvl="1" indent="-380990">
              <a:buClr>
                <a:srgbClr val="FF0000"/>
              </a:buClr>
              <a:buFont typeface="Wingdings" panose="05000000000000000000" pitchFamily="2" charset="2"/>
              <a:buChar char="§"/>
            </a:pPr>
            <a:r>
              <a:rPr lang="en-US" sz="2133" dirty="0"/>
              <a:t>Ability to disseminate to a non-scientific audience – how can you make your science accessible and easy to understand to a wider audience</a:t>
            </a:r>
          </a:p>
        </p:txBody>
      </p:sp>
    </p:spTree>
    <p:extLst>
      <p:ext uri="{BB962C8B-B14F-4D97-AF65-F5344CB8AC3E}">
        <p14:creationId xmlns:p14="http://schemas.microsoft.com/office/powerpoint/2010/main" val="25854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A0 and portrait. Submit a as a pdf file!</a:t>
            </a:r>
          </a:p>
          <a:p>
            <a:r>
              <a:rPr lang="en-US" sz="2400" dirty="0"/>
              <a:t>Has to be readable (font size &gt; 20 </a:t>
            </a:r>
            <a:r>
              <a:rPr lang="en-US" sz="2400" dirty="0" err="1"/>
              <a:t>pt</a:t>
            </a:r>
            <a:r>
              <a:rPr lang="en-US" sz="2400" dirty="0"/>
              <a:t>) and have a clear structure</a:t>
            </a:r>
          </a:p>
          <a:p>
            <a:r>
              <a:rPr lang="en-US" sz="2400" b="1" dirty="0">
                <a:solidFill>
                  <a:schemeClr val="accent1"/>
                </a:solidFill>
              </a:rPr>
              <a:t>Good balance of text and figures</a:t>
            </a:r>
          </a:p>
          <a:p>
            <a:pPr lvl="1"/>
            <a:r>
              <a:rPr lang="en-US" sz="2133" dirty="0">
                <a:solidFill>
                  <a:schemeClr val="tx1">
                    <a:lumMod val="50000"/>
                  </a:schemeClr>
                </a:solidFill>
              </a:rPr>
              <a:t>Make sure figures are also legible and all components within are easily readable</a:t>
            </a:r>
          </a:p>
          <a:p>
            <a:r>
              <a:rPr lang="en-US" sz="2400" dirty="0"/>
              <a:t>Must include:</a:t>
            </a:r>
          </a:p>
          <a:p>
            <a:pPr lvl="1"/>
            <a:r>
              <a:rPr lang="en-US" sz="2133" dirty="0"/>
              <a:t>Title		</a:t>
            </a:r>
          </a:p>
          <a:p>
            <a:pPr lvl="1"/>
            <a:r>
              <a:rPr lang="en-US" sz="2133" dirty="0"/>
              <a:t>Name of the group members</a:t>
            </a:r>
          </a:p>
          <a:p>
            <a:pPr lvl="1"/>
            <a:r>
              <a:rPr lang="en-US" sz="2133" dirty="0"/>
              <a:t>Main topic</a:t>
            </a:r>
          </a:p>
          <a:p>
            <a:pPr lvl="1"/>
            <a:r>
              <a:rPr lang="en-US" sz="2133" dirty="0"/>
              <a:t>Take-home message</a:t>
            </a:r>
          </a:p>
          <a:p>
            <a:pPr lvl="1"/>
            <a:r>
              <a:rPr lang="en-US" sz="2133" dirty="0"/>
              <a:t>References</a:t>
            </a:r>
          </a:p>
          <a:p>
            <a:r>
              <a:rPr lang="en-US" sz="2400" dirty="0"/>
              <a:t>Useful references:</a:t>
            </a:r>
          </a:p>
          <a:p>
            <a:pPr lvl="1"/>
            <a:r>
              <a:rPr lang="en-US" sz="2133" dirty="0">
                <a:hlinkClick r:id="rId3"/>
              </a:rPr>
              <a:t>https://guides.nyu.edu/posters</a:t>
            </a:r>
            <a:endParaRPr lang="en-US" sz="2133" dirty="0"/>
          </a:p>
          <a:p>
            <a:pPr lvl="1"/>
            <a:r>
              <a:rPr lang="en-US" sz="2133" dirty="0">
                <a:hlinkClick r:id="rId4"/>
              </a:rPr>
              <a:t>https://www.nature.com/scitable/topicpage/poster-presentations-13907939/</a:t>
            </a:r>
            <a:endParaRPr lang="en-US" sz="2133" dirty="0"/>
          </a:p>
          <a:p>
            <a:pPr lvl="1"/>
            <a:endParaRPr lang="en-US" sz="2133" dirty="0"/>
          </a:p>
        </p:txBody>
      </p:sp>
    </p:spTree>
    <p:extLst>
      <p:ext uri="{BB962C8B-B14F-4D97-AF65-F5344CB8AC3E}">
        <p14:creationId xmlns:p14="http://schemas.microsoft.com/office/powerpoint/2010/main" val="9502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fade">
                                      <p:cBhvr>
                                        <p:cTn id="45" dur="500"/>
                                        <p:tgtEl>
                                          <p:spTgt spid="2">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xEl>
                                              <p:pRg st="11" end="11"/>
                                            </p:txEl>
                                          </p:spTgt>
                                        </p:tgtEl>
                                        <p:attrNameLst>
                                          <p:attrName>style.visibility</p:attrName>
                                        </p:attrNameLst>
                                      </p:cBhvr>
                                      <p:to>
                                        <p:strVal val="visible"/>
                                      </p:to>
                                    </p:set>
                                    <p:animEffect transition="in" filter="fade">
                                      <p:cBhvr>
                                        <p:cTn id="48" dur="500"/>
                                        <p:tgtEl>
                                          <p:spTgt spid="2">
                                            <p:txEl>
                                              <p:pRg st="11" end="1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fade">
                                      <p:cBhvr>
                                        <p:cTn id="51"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000" dirty="0"/>
          </a:p>
          <a:p>
            <a:pPr marL="457189" indent="-457189">
              <a:buFont typeface="+mj-lt"/>
              <a:buAutoNum type="arabicPeriod"/>
            </a:pPr>
            <a:endParaRPr lang="en-US" sz="2000" dirty="0"/>
          </a:p>
          <a:p>
            <a:pPr marL="457189" indent="-457189">
              <a:buFont typeface="+mj-lt"/>
              <a:buAutoNum type="arabicPeriod"/>
            </a:pPr>
            <a:endParaRPr lang="en-US" sz="2000" dirty="0"/>
          </a:p>
          <a:p>
            <a:pPr marL="457189" indent="-457189">
              <a:buFont typeface="+mj-lt"/>
              <a:buAutoNum type="arabicPeriod"/>
            </a:pPr>
            <a:endParaRPr lang="en-US" sz="20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668022" y="10595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What does the audience want from reading your poster?:</a:t>
            </a:r>
          </a:p>
          <a:p>
            <a:pPr lvl="1"/>
            <a:r>
              <a:rPr lang="en-US" sz="2000" b="1" dirty="0"/>
              <a:t>Familiarize</a:t>
            </a:r>
            <a:r>
              <a:rPr lang="en-US" sz="2000" dirty="0"/>
              <a:t> your audience </a:t>
            </a:r>
            <a:r>
              <a:rPr lang="en-US" sz="2000" b="1" dirty="0"/>
              <a:t>quickly</a:t>
            </a:r>
            <a:r>
              <a:rPr lang="en-US" sz="2000" dirty="0"/>
              <a:t> with the topic and convey the </a:t>
            </a:r>
            <a:r>
              <a:rPr lang="en-US" sz="2000" b="1" dirty="0"/>
              <a:t>key messages</a:t>
            </a:r>
            <a:r>
              <a:rPr lang="en-US" sz="2000" dirty="0"/>
              <a:t> in an easy to understand way</a:t>
            </a:r>
          </a:p>
          <a:p>
            <a:pPr lvl="1"/>
            <a:r>
              <a:rPr lang="en-US" sz="2000" dirty="0"/>
              <a:t>The poster is </a:t>
            </a:r>
            <a:r>
              <a:rPr lang="en-US" sz="2000" b="1" dirty="0"/>
              <a:t>self-explanatory</a:t>
            </a:r>
            <a:r>
              <a:rPr lang="en-US" sz="2000" dirty="0"/>
              <a:t> and can be understood also in the absence of the presenter</a:t>
            </a:r>
          </a:p>
          <a:p>
            <a:pPr lvl="1"/>
            <a:r>
              <a:rPr lang="en-US" sz="2000" dirty="0"/>
              <a:t>A poster is a short version that emphasizes only the important components of the knowledge you hold</a:t>
            </a:r>
          </a:p>
          <a:p>
            <a:pPr lvl="1"/>
            <a:r>
              <a:rPr lang="en-US" sz="2000" dirty="0"/>
              <a:t>The idea is </a:t>
            </a:r>
            <a:r>
              <a:rPr lang="en-US" sz="2000" b="1" dirty="0"/>
              <a:t>not to write down everything </a:t>
            </a:r>
            <a:r>
              <a:rPr lang="en-US" sz="2000" dirty="0"/>
              <a:t>you know</a:t>
            </a:r>
          </a:p>
          <a:p>
            <a:pPr lvl="1"/>
            <a:r>
              <a:rPr lang="en-US" sz="2000" dirty="0"/>
              <a:t>You can add more information verbally when you present the poster – in fact </a:t>
            </a:r>
            <a:r>
              <a:rPr lang="en-US" sz="2000" b="1" dirty="0"/>
              <a:t>healthy discussions </a:t>
            </a:r>
            <a:r>
              <a:rPr lang="en-US" sz="2000" dirty="0"/>
              <a:t>are encouraged </a:t>
            </a:r>
            <a:r>
              <a:rPr lang="en-US" sz="2000" dirty="0">
                <a:sym typeface="Wingdings" panose="05000000000000000000" pitchFamily="2" charset="2"/>
              </a:rPr>
              <a:t> </a:t>
            </a:r>
            <a:endParaRPr lang="en-US" sz="2000" dirty="0"/>
          </a:p>
          <a:p>
            <a:pPr marL="457177" lvl="1" indent="0">
              <a:buNone/>
            </a:pPr>
            <a:endParaRPr lang="en-US" sz="2000" dirty="0"/>
          </a:p>
          <a:p>
            <a:pPr lvl="1"/>
            <a:endParaRPr lang="en-US" sz="2000" dirty="0"/>
          </a:p>
        </p:txBody>
      </p:sp>
      <p:sp>
        <p:nvSpPr>
          <p:cNvPr id="6" name="TextBox 5">
            <a:extLst>
              <a:ext uri="{FF2B5EF4-FFF2-40B4-BE49-F238E27FC236}">
                <a16:creationId xmlns:a16="http://schemas.microsoft.com/office/drawing/2014/main" id="{31B1DCCF-86B4-4723-8B80-D3277C47E91B}"/>
              </a:ext>
            </a:extLst>
          </p:cNvPr>
          <p:cNvSpPr txBox="1"/>
          <p:nvPr/>
        </p:nvSpPr>
        <p:spPr>
          <a:xfrm>
            <a:off x="480481" y="4841204"/>
            <a:ext cx="6096000" cy="1354217"/>
          </a:xfrm>
          <a:prstGeom prst="rect">
            <a:avLst/>
          </a:prstGeom>
          <a:noFill/>
        </p:spPr>
        <p:txBody>
          <a:bodyPr wrap="square">
            <a:spAutoFit/>
          </a:bodyPr>
          <a:lstStyle/>
          <a:p>
            <a:r>
              <a:rPr lang="en-US" sz="1600" b="1" dirty="0">
                <a:solidFill>
                  <a:schemeClr val="tx1">
                    <a:lumMod val="50000"/>
                  </a:schemeClr>
                </a:solidFill>
              </a:rPr>
              <a:t>Aim for : </a:t>
            </a:r>
          </a:p>
          <a:p>
            <a:r>
              <a:rPr lang="en-US" sz="1600" dirty="0">
                <a:solidFill>
                  <a:schemeClr val="tx1">
                    <a:lumMod val="50000"/>
                  </a:schemeClr>
                </a:solidFill>
              </a:rPr>
              <a:t>Less text</a:t>
            </a:r>
          </a:p>
          <a:p>
            <a:r>
              <a:rPr lang="en-US" sz="1600" dirty="0">
                <a:solidFill>
                  <a:schemeClr val="tx1">
                    <a:lumMod val="50000"/>
                  </a:schemeClr>
                </a:solidFill>
              </a:rPr>
              <a:t>Use images/graphs to highlight the key messages</a:t>
            </a:r>
          </a:p>
          <a:p>
            <a:r>
              <a:rPr lang="en-US" sz="1600" dirty="0">
                <a:solidFill>
                  <a:schemeClr val="tx1">
                    <a:lumMod val="50000"/>
                  </a:schemeClr>
                </a:solidFill>
              </a:rPr>
              <a:t>Allow your audience to grasp the content in about 2-3 minutes</a:t>
            </a:r>
          </a:p>
          <a:p>
            <a:r>
              <a:rPr lang="en-US" sz="1600" dirty="0">
                <a:solidFill>
                  <a:schemeClr val="tx1">
                    <a:lumMod val="50000"/>
                  </a:schemeClr>
                </a:solidFill>
              </a:rPr>
              <a:t>Clear, well formatted and structure – try to draw the eye</a:t>
            </a:r>
          </a:p>
        </p:txBody>
      </p:sp>
      <p:sp>
        <p:nvSpPr>
          <p:cNvPr id="8" name="TextBox 7">
            <a:extLst>
              <a:ext uri="{FF2B5EF4-FFF2-40B4-BE49-F238E27FC236}">
                <a16:creationId xmlns:a16="http://schemas.microsoft.com/office/drawing/2014/main" id="{3B9964EF-76EE-46AD-99FD-1F3561B5576C}"/>
              </a:ext>
            </a:extLst>
          </p:cNvPr>
          <p:cNvSpPr txBox="1"/>
          <p:nvPr/>
        </p:nvSpPr>
        <p:spPr>
          <a:xfrm>
            <a:off x="6523196" y="4854804"/>
            <a:ext cx="5188323" cy="1569660"/>
          </a:xfrm>
          <a:prstGeom prst="rect">
            <a:avLst/>
          </a:prstGeom>
          <a:noFill/>
        </p:spPr>
        <p:txBody>
          <a:bodyPr wrap="square">
            <a:spAutoFit/>
          </a:bodyPr>
          <a:lstStyle/>
          <a:p>
            <a:r>
              <a:rPr lang="en-US" sz="1600" b="1" dirty="0">
                <a:solidFill>
                  <a:srgbClr val="C00000"/>
                </a:solidFill>
              </a:rPr>
              <a:t>Avoid:</a:t>
            </a:r>
          </a:p>
          <a:p>
            <a:r>
              <a:rPr lang="en-US" sz="1600" dirty="0">
                <a:solidFill>
                  <a:srgbClr val="C00000"/>
                </a:solidFill>
              </a:rPr>
              <a:t>Overfilling poster with information</a:t>
            </a:r>
          </a:p>
          <a:p>
            <a:r>
              <a:rPr lang="en-US" sz="1600" dirty="0">
                <a:solidFill>
                  <a:srgbClr val="C00000"/>
                </a:solidFill>
              </a:rPr>
              <a:t>Small figures</a:t>
            </a:r>
          </a:p>
          <a:p>
            <a:r>
              <a:rPr lang="en-US" sz="1600" dirty="0">
                <a:solidFill>
                  <a:srgbClr val="C00000"/>
                </a:solidFill>
              </a:rPr>
              <a:t>Tiny font</a:t>
            </a:r>
          </a:p>
          <a:p>
            <a:r>
              <a:rPr lang="en-US" sz="1600" dirty="0">
                <a:solidFill>
                  <a:srgbClr val="C00000"/>
                </a:solidFill>
              </a:rPr>
              <a:t>Unclear structure (unknown what order audience should read in)</a:t>
            </a:r>
          </a:p>
        </p:txBody>
      </p:sp>
    </p:spTree>
    <p:extLst>
      <p:ext uri="{BB962C8B-B14F-4D97-AF65-F5344CB8AC3E}">
        <p14:creationId xmlns:p14="http://schemas.microsoft.com/office/powerpoint/2010/main" val="10074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fade">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fade">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animEffect transition="in" filter="fade">
                                      <p:cBhvr>
                                        <p:cTn id="67" dur="500"/>
                                        <p:tgtEl>
                                          <p:spTgt spid="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Effect transition="in" filter="fade">
                                      <p:cBhvr>
                                        <p:cTn id="7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Good design example (note: yours must be portrait mode)</a:t>
            </a:r>
          </a:p>
          <a:p>
            <a:pPr lvl="1"/>
            <a:endParaRPr lang="en-US" sz="2133" dirty="0"/>
          </a:p>
        </p:txBody>
      </p:sp>
      <p:pic>
        <p:nvPicPr>
          <p:cNvPr id="5" name="Picture 4">
            <a:extLst>
              <a:ext uri="{FF2B5EF4-FFF2-40B4-BE49-F238E27FC236}">
                <a16:creationId xmlns:a16="http://schemas.microsoft.com/office/drawing/2014/main" id="{3FBD2A42-629F-9F8F-3838-46765FD985AD}"/>
              </a:ext>
            </a:extLst>
          </p:cNvPr>
          <p:cNvPicPr>
            <a:picLocks noChangeAspect="1"/>
          </p:cNvPicPr>
          <p:nvPr/>
        </p:nvPicPr>
        <p:blipFill>
          <a:blip r:embed="rId3"/>
          <a:stretch>
            <a:fillRect/>
          </a:stretch>
        </p:blipFill>
        <p:spPr>
          <a:xfrm>
            <a:off x="815734" y="1704189"/>
            <a:ext cx="7281468" cy="5099625"/>
          </a:xfrm>
          <a:prstGeom prst="rect">
            <a:avLst/>
          </a:prstGeom>
        </p:spPr>
      </p:pic>
      <p:sp>
        <p:nvSpPr>
          <p:cNvPr id="6" name="TextBox 5">
            <a:extLst>
              <a:ext uri="{FF2B5EF4-FFF2-40B4-BE49-F238E27FC236}">
                <a16:creationId xmlns:a16="http://schemas.microsoft.com/office/drawing/2014/main" id="{9882C00C-C041-74E9-8BC7-92D867A01415}"/>
              </a:ext>
            </a:extLst>
          </p:cNvPr>
          <p:cNvSpPr txBox="1"/>
          <p:nvPr/>
        </p:nvSpPr>
        <p:spPr>
          <a:xfrm>
            <a:off x="8274776" y="3019793"/>
            <a:ext cx="3614317" cy="2862322"/>
          </a:xfrm>
          <a:prstGeom prst="rect">
            <a:avLst/>
          </a:prstGeom>
          <a:noFill/>
        </p:spPr>
        <p:txBody>
          <a:bodyPr wrap="square">
            <a:spAutoFit/>
          </a:bodyPr>
          <a:lstStyle/>
          <a:p>
            <a:pPr marL="380990" indent="-380990">
              <a:buFont typeface="Arial" panose="020B0604020202020204" pitchFamily="34" charset="0"/>
              <a:buChar char="•"/>
            </a:pPr>
            <a:r>
              <a:rPr lang="en-US" sz="2000" dirty="0"/>
              <a:t>Text is only bullet points.</a:t>
            </a:r>
          </a:p>
          <a:p>
            <a:pPr marL="380990" indent="-380990">
              <a:buFont typeface="Arial" panose="020B0604020202020204" pitchFamily="34" charset="0"/>
              <a:buChar char="•"/>
            </a:pPr>
            <a:r>
              <a:rPr lang="en-US" sz="2000" dirty="0"/>
              <a:t>Headers are short and clear.</a:t>
            </a:r>
          </a:p>
          <a:p>
            <a:pPr marL="380990" indent="-380990">
              <a:buFont typeface="Arial" panose="020B0604020202020204" pitchFamily="34" charset="0"/>
              <a:buChar char="•"/>
            </a:pPr>
            <a:r>
              <a:rPr lang="en-US" sz="2000" dirty="0"/>
              <a:t>The images are easy to understand and take as much if not more room than text.</a:t>
            </a:r>
          </a:p>
          <a:p>
            <a:pPr marL="380990" indent="-380990">
              <a:buFont typeface="Arial" panose="020B0604020202020204" pitchFamily="34" charset="0"/>
              <a:buChar char="•"/>
            </a:pPr>
            <a:r>
              <a:rPr lang="en-US" sz="2000" dirty="0"/>
              <a:t>One can grasp the key messages in 1-2 minutes.</a:t>
            </a:r>
            <a:endParaRPr lang="en-CH" sz="2000" dirty="0"/>
          </a:p>
        </p:txBody>
      </p:sp>
    </p:spTree>
    <p:extLst>
      <p:ext uri="{BB962C8B-B14F-4D97-AF65-F5344CB8AC3E}">
        <p14:creationId xmlns:p14="http://schemas.microsoft.com/office/powerpoint/2010/main" val="4252497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Poor design example</a:t>
            </a:r>
          </a:p>
          <a:p>
            <a:pPr lvl="1"/>
            <a:endParaRPr lang="en-US" sz="2133" dirty="0"/>
          </a:p>
        </p:txBody>
      </p:sp>
      <p:sp>
        <p:nvSpPr>
          <p:cNvPr id="6" name="TextBox 5">
            <a:extLst>
              <a:ext uri="{FF2B5EF4-FFF2-40B4-BE49-F238E27FC236}">
                <a16:creationId xmlns:a16="http://schemas.microsoft.com/office/drawing/2014/main" id="{9882C00C-C041-74E9-8BC7-92D867A01415}"/>
              </a:ext>
            </a:extLst>
          </p:cNvPr>
          <p:cNvSpPr txBox="1"/>
          <p:nvPr/>
        </p:nvSpPr>
        <p:spPr>
          <a:xfrm>
            <a:off x="8274776" y="3019792"/>
            <a:ext cx="3614317" cy="2246769"/>
          </a:xfrm>
          <a:prstGeom prst="rect">
            <a:avLst/>
          </a:prstGeom>
          <a:noFill/>
        </p:spPr>
        <p:txBody>
          <a:bodyPr wrap="square">
            <a:spAutoFit/>
          </a:bodyPr>
          <a:lstStyle/>
          <a:p>
            <a:pPr marL="380990" indent="-380990">
              <a:buFont typeface="Arial" panose="020B0604020202020204" pitchFamily="34" charset="0"/>
              <a:buChar char="•"/>
            </a:pPr>
            <a:r>
              <a:rPr lang="en-US" sz="2000" dirty="0"/>
              <a:t>Too much and very small text.</a:t>
            </a:r>
          </a:p>
          <a:p>
            <a:pPr marL="380990" indent="-380990">
              <a:buFont typeface="Arial" panose="020B0604020202020204" pitchFamily="34" charset="0"/>
              <a:buChar char="•"/>
            </a:pPr>
            <a:r>
              <a:rPr lang="en-US" sz="2000" dirty="0"/>
              <a:t>Unclear where to focus.</a:t>
            </a:r>
          </a:p>
          <a:p>
            <a:pPr marL="380990" indent="-380990">
              <a:buFont typeface="Arial" panose="020B0604020202020204" pitchFamily="34" charset="0"/>
              <a:buChar char="•"/>
            </a:pPr>
            <a:r>
              <a:rPr lang="en-US" sz="2000" dirty="0"/>
              <a:t>Unclear what the key messages are.</a:t>
            </a:r>
          </a:p>
          <a:p>
            <a:pPr marL="380990" indent="-380990">
              <a:buFont typeface="Arial" panose="020B0604020202020204" pitchFamily="34" charset="0"/>
              <a:buChar char="•"/>
            </a:pPr>
            <a:r>
              <a:rPr lang="en-US" sz="2000" dirty="0"/>
              <a:t>It will take a long time to grasp the content.</a:t>
            </a:r>
            <a:endParaRPr lang="en-CH" sz="2000" dirty="0"/>
          </a:p>
        </p:txBody>
      </p:sp>
      <p:pic>
        <p:nvPicPr>
          <p:cNvPr id="9" name="Picture 8">
            <a:extLst>
              <a:ext uri="{FF2B5EF4-FFF2-40B4-BE49-F238E27FC236}">
                <a16:creationId xmlns:a16="http://schemas.microsoft.com/office/drawing/2014/main" id="{98A44F8A-0959-1E44-8C2B-E9DCE3C39239}"/>
              </a:ext>
            </a:extLst>
          </p:cNvPr>
          <p:cNvPicPr>
            <a:picLocks noChangeAspect="1"/>
          </p:cNvPicPr>
          <p:nvPr/>
        </p:nvPicPr>
        <p:blipFill>
          <a:blip r:embed="rId3"/>
          <a:stretch>
            <a:fillRect/>
          </a:stretch>
        </p:blipFill>
        <p:spPr>
          <a:xfrm>
            <a:off x="1111077" y="1705549"/>
            <a:ext cx="6688784" cy="5098264"/>
          </a:xfrm>
          <a:prstGeom prst="rect">
            <a:avLst/>
          </a:prstGeom>
        </p:spPr>
      </p:pic>
    </p:spTree>
    <p:extLst>
      <p:ext uri="{BB962C8B-B14F-4D97-AF65-F5344CB8AC3E}">
        <p14:creationId xmlns:p14="http://schemas.microsoft.com/office/powerpoint/2010/main" val="912491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successfully present your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858942"/>
            <a:ext cx="10301817" cy="274029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7" lvl="1" indent="0">
              <a:buNone/>
            </a:pPr>
            <a:endParaRPr lang="en-US" sz="2133" dirty="0"/>
          </a:p>
          <a:p>
            <a:r>
              <a:rPr lang="en-US" sz="2400" b="1" dirty="0"/>
              <a:t>Prepare two types of presentations:</a:t>
            </a:r>
          </a:p>
          <a:p>
            <a:pPr lvl="1"/>
            <a:r>
              <a:rPr lang="en-US" sz="2133" b="1" dirty="0"/>
              <a:t>“elevator pitch” (20-30 seconds): main topic, take-home message</a:t>
            </a:r>
          </a:p>
          <a:p>
            <a:pPr lvl="1"/>
            <a:r>
              <a:rPr lang="en-US" sz="2133" b="1" dirty="0"/>
              <a:t>~3 minutes presentation</a:t>
            </a:r>
          </a:p>
          <a:p>
            <a:pPr marL="0" indent="0">
              <a:buNone/>
            </a:pPr>
            <a:endParaRPr lang="en-US" sz="2400" b="1" dirty="0"/>
          </a:p>
          <a:p>
            <a:r>
              <a:rPr lang="en-US" sz="2400" b="1" dirty="0"/>
              <a:t>Be ready for questions</a:t>
            </a:r>
          </a:p>
          <a:p>
            <a:pPr lvl="1"/>
            <a:endParaRPr lang="en-US" sz="2133" b="1" dirty="0"/>
          </a:p>
          <a:p>
            <a:pPr lvl="1"/>
            <a:endParaRPr lang="en-US" sz="2133" b="1" dirty="0"/>
          </a:p>
          <a:p>
            <a:pPr lvl="1"/>
            <a:endParaRPr lang="en-US" sz="2133" dirty="0"/>
          </a:p>
        </p:txBody>
      </p:sp>
      <p:sp>
        <p:nvSpPr>
          <p:cNvPr id="4" name="TextBox 3">
            <a:extLst>
              <a:ext uri="{FF2B5EF4-FFF2-40B4-BE49-F238E27FC236}">
                <a16:creationId xmlns:a16="http://schemas.microsoft.com/office/drawing/2014/main" id="{502EDB75-C017-4A3E-A032-79DD9E43AA60}"/>
              </a:ext>
            </a:extLst>
          </p:cNvPr>
          <p:cNvSpPr txBox="1"/>
          <p:nvPr/>
        </p:nvSpPr>
        <p:spPr>
          <a:xfrm>
            <a:off x="308742" y="5209309"/>
            <a:ext cx="9023111" cy="307777"/>
          </a:xfrm>
          <a:prstGeom prst="rect">
            <a:avLst/>
          </a:prstGeom>
          <a:noFill/>
        </p:spPr>
        <p:txBody>
          <a:bodyPr wrap="none" rtlCol="0">
            <a:spAutoFit/>
          </a:bodyPr>
          <a:lstStyle/>
          <a:p>
            <a:r>
              <a:rPr lang="en-GB" sz="1400" dirty="0">
                <a:solidFill>
                  <a:srgbClr val="FF0000"/>
                </a:solidFill>
              </a:rPr>
              <a:t>https://docs.google.com/spreadsheets/d/1-Ycty0QhmH7vtfcqgtsub4hHtBCt5K9pOlQ1LTfPc_8/edit?usp=sharing</a:t>
            </a:r>
            <a:endParaRPr lang="LID4096" sz="1400" dirty="0">
              <a:solidFill>
                <a:srgbClr val="FF0000"/>
              </a:solidFill>
            </a:endParaRPr>
          </a:p>
        </p:txBody>
      </p:sp>
      <p:sp>
        <p:nvSpPr>
          <p:cNvPr id="5" name="TextBox 4">
            <a:extLst>
              <a:ext uri="{FF2B5EF4-FFF2-40B4-BE49-F238E27FC236}">
                <a16:creationId xmlns:a16="http://schemas.microsoft.com/office/drawing/2014/main" id="{4E488137-AFBB-40B7-AF32-D0F8898FEC13}"/>
              </a:ext>
            </a:extLst>
          </p:cNvPr>
          <p:cNvSpPr txBox="1"/>
          <p:nvPr/>
        </p:nvSpPr>
        <p:spPr>
          <a:xfrm>
            <a:off x="312667" y="4839977"/>
            <a:ext cx="1787669" cy="369332"/>
          </a:xfrm>
          <a:prstGeom prst="rect">
            <a:avLst/>
          </a:prstGeom>
          <a:noFill/>
        </p:spPr>
        <p:txBody>
          <a:bodyPr wrap="none" rtlCol="0">
            <a:spAutoFit/>
          </a:bodyPr>
          <a:lstStyle/>
          <a:p>
            <a:r>
              <a:rPr lang="en-GB" b="1" dirty="0"/>
              <a:t>Sign-up sheet:</a:t>
            </a:r>
            <a:endParaRPr lang="LID4096" b="1" dirty="0"/>
          </a:p>
        </p:txBody>
      </p:sp>
    </p:spTree>
    <p:extLst>
      <p:ext uri="{BB962C8B-B14F-4D97-AF65-F5344CB8AC3E}">
        <p14:creationId xmlns:p14="http://schemas.microsoft.com/office/powerpoint/2010/main" val="94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206500" y="1767840"/>
            <a:ext cx="10714256" cy="4668416"/>
          </a:xfrm>
        </p:spPr>
        <p:txBody>
          <a:bodyPr>
            <a:normAutofit/>
          </a:bodyPr>
          <a:lstStyle/>
          <a:p>
            <a:pPr>
              <a:lnSpc>
                <a:spcPct val="120000"/>
              </a:lnSpc>
            </a:pPr>
            <a:r>
              <a:rPr lang="fr-CH" dirty="0"/>
              <a:t>Questions </a:t>
            </a:r>
            <a:r>
              <a:rPr lang="fr-CH" dirty="0" err="1"/>
              <a:t>from</a:t>
            </a:r>
            <a:r>
              <a:rPr lang="fr-CH" dirty="0"/>
              <a:t> last time</a:t>
            </a:r>
          </a:p>
          <a:p>
            <a:pPr>
              <a:lnSpc>
                <a:spcPct val="120000"/>
              </a:lnSpc>
            </a:pPr>
            <a:r>
              <a:rPr lang="fr-CH" dirty="0" err="1"/>
              <a:t>Recap</a:t>
            </a:r>
            <a:r>
              <a:rPr lang="fr-CH" dirty="0"/>
              <a:t> </a:t>
            </a:r>
            <a:r>
              <a:rPr lang="fr-CH" dirty="0" err="1"/>
              <a:t>from</a:t>
            </a:r>
            <a:r>
              <a:rPr lang="fr-CH" dirty="0"/>
              <a:t> lecture</a:t>
            </a:r>
          </a:p>
          <a:p>
            <a:pPr>
              <a:lnSpc>
                <a:spcPct val="120000"/>
              </a:lnSpc>
            </a:pPr>
            <a:r>
              <a:rPr lang="fr-CH" dirty="0" err="1"/>
              <a:t>Introduce</a:t>
            </a:r>
            <a:r>
              <a:rPr lang="fr-CH" dirty="0"/>
              <a:t> posters</a:t>
            </a:r>
          </a:p>
          <a:p>
            <a:pPr>
              <a:lnSpc>
                <a:spcPct val="120000"/>
              </a:lnSpc>
            </a:pPr>
            <a:r>
              <a:rPr lang="fr-CH" dirty="0"/>
              <a:t>Quick </a:t>
            </a:r>
            <a:r>
              <a:rPr lang="fr-CH" dirty="0" err="1"/>
              <a:t>exercises</a:t>
            </a:r>
            <a:endParaRPr lang="fr-CH" dirty="0"/>
          </a:p>
          <a:p>
            <a:pPr>
              <a:lnSpc>
                <a:spcPct val="120000"/>
              </a:lnSpc>
            </a:pPr>
            <a:r>
              <a:rPr lang="fr-CH" dirty="0"/>
              <a:t>Questions on </a:t>
            </a:r>
            <a:r>
              <a:rPr lang="fr-CH" dirty="0" err="1"/>
              <a:t>assignment</a:t>
            </a:r>
            <a:r>
              <a:rPr lang="fr-CH" dirty="0"/>
              <a:t>?</a:t>
            </a:r>
          </a:p>
        </p:txBody>
      </p:sp>
    </p:spTree>
    <p:extLst>
      <p:ext uri="{BB962C8B-B14F-4D97-AF65-F5344CB8AC3E}">
        <p14:creationId xmlns:p14="http://schemas.microsoft.com/office/powerpoint/2010/main" val="3931452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3" name="Content Placeholder 1">
            <a:extLst>
              <a:ext uri="{FF2B5EF4-FFF2-40B4-BE49-F238E27FC236}">
                <a16:creationId xmlns:a16="http://schemas.microsoft.com/office/drawing/2014/main" id="{D8C86DF5-E08C-4220-33D9-76EAB4DC2384}"/>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6" name="Group 5">
            <a:extLst>
              <a:ext uri="{FF2B5EF4-FFF2-40B4-BE49-F238E27FC236}">
                <a16:creationId xmlns:a16="http://schemas.microsoft.com/office/drawing/2014/main" id="{50BD7CA4-26CE-487B-8748-17164B2E71F2}"/>
              </a:ext>
            </a:extLst>
          </p:cNvPr>
          <p:cNvGrpSpPr/>
          <p:nvPr/>
        </p:nvGrpSpPr>
        <p:grpSpPr>
          <a:xfrm>
            <a:off x="3670747" y="0"/>
            <a:ext cx="4850507" cy="6858000"/>
            <a:chOff x="2753060" y="0"/>
            <a:chExt cx="3637880" cy="5143500"/>
          </a:xfrm>
        </p:grpSpPr>
        <p:pic>
          <p:nvPicPr>
            <p:cNvPr id="4" name="Picture 3">
              <a:extLst>
                <a:ext uri="{FF2B5EF4-FFF2-40B4-BE49-F238E27FC236}">
                  <a16:creationId xmlns:a16="http://schemas.microsoft.com/office/drawing/2014/main" id="{3D8C4A2F-6CD3-4B21-AF72-1C8CBB27E3A5}"/>
                </a:ext>
              </a:extLst>
            </p:cNvPr>
            <p:cNvPicPr>
              <a:picLocks noChangeAspect="1"/>
            </p:cNvPicPr>
            <p:nvPr/>
          </p:nvPicPr>
          <p:blipFill>
            <a:blip r:embed="rId3"/>
            <a:stretch>
              <a:fillRect/>
            </a:stretch>
          </p:blipFill>
          <p:spPr>
            <a:xfrm>
              <a:off x="2753060" y="0"/>
              <a:ext cx="3637880" cy="5143500"/>
            </a:xfrm>
            <a:prstGeom prst="rect">
              <a:avLst/>
            </a:prstGeom>
          </p:spPr>
        </p:pic>
        <p:sp>
          <p:nvSpPr>
            <p:cNvPr id="5" name="Rectangle 4">
              <a:extLst>
                <a:ext uri="{FF2B5EF4-FFF2-40B4-BE49-F238E27FC236}">
                  <a16:creationId xmlns:a16="http://schemas.microsoft.com/office/drawing/2014/main" id="{CBC2381F-2E8F-D1B7-D1FE-5C554D61E430}"/>
                </a:ext>
              </a:extLst>
            </p:cNvPr>
            <p:cNvSpPr/>
            <p:nvPr/>
          </p:nvSpPr>
          <p:spPr>
            <a:xfrm>
              <a:off x="3594454" y="0"/>
              <a:ext cx="1963066" cy="1271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2052648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pic>
        <p:nvPicPr>
          <p:cNvPr id="3" name="Picture 2">
            <a:extLst>
              <a:ext uri="{FF2B5EF4-FFF2-40B4-BE49-F238E27FC236}">
                <a16:creationId xmlns:a16="http://schemas.microsoft.com/office/drawing/2014/main" id="{8F312831-FE35-BBA0-5029-C983B011DA8E}"/>
              </a:ext>
            </a:extLst>
          </p:cNvPr>
          <p:cNvPicPr>
            <a:picLocks noChangeAspect="1"/>
          </p:cNvPicPr>
          <p:nvPr/>
        </p:nvPicPr>
        <p:blipFill>
          <a:blip r:embed="rId3"/>
          <a:stretch>
            <a:fillRect/>
          </a:stretch>
        </p:blipFill>
        <p:spPr>
          <a:xfrm>
            <a:off x="3660755" y="0"/>
            <a:ext cx="4862285" cy="6858000"/>
          </a:xfrm>
          <a:prstGeom prst="rect">
            <a:avLst/>
          </a:prstGeom>
        </p:spPr>
      </p:pic>
      <p:sp>
        <p:nvSpPr>
          <p:cNvPr id="11" name="Rectangle 10">
            <a:extLst>
              <a:ext uri="{FF2B5EF4-FFF2-40B4-BE49-F238E27FC236}">
                <a16:creationId xmlns:a16="http://schemas.microsoft.com/office/drawing/2014/main" id="{0D74D291-48E8-6ADD-1657-88C9AE8C1CAC}"/>
              </a:ext>
            </a:extLst>
          </p:cNvPr>
          <p:cNvSpPr/>
          <p:nvPr/>
        </p:nvSpPr>
        <p:spPr>
          <a:xfrm>
            <a:off x="5205665" y="1101260"/>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6" name="Content Placeholder 1">
            <a:extLst>
              <a:ext uri="{FF2B5EF4-FFF2-40B4-BE49-F238E27FC236}">
                <a16:creationId xmlns:a16="http://schemas.microsoft.com/office/drawing/2014/main" id="{655EA5FA-3962-4FFB-86B8-4257EABF6648}"/>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spTree>
    <p:extLst>
      <p:ext uri="{BB962C8B-B14F-4D97-AF65-F5344CB8AC3E}">
        <p14:creationId xmlns:p14="http://schemas.microsoft.com/office/powerpoint/2010/main" val="71512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8" name="Content Placeholder 1">
            <a:extLst>
              <a:ext uri="{FF2B5EF4-FFF2-40B4-BE49-F238E27FC236}">
                <a16:creationId xmlns:a16="http://schemas.microsoft.com/office/drawing/2014/main" id="{95FD6907-7BC1-45C7-A891-4F3621D7BF0A}"/>
              </a:ext>
            </a:extLst>
          </p:cNvPr>
          <p:cNvSpPr txBox="1">
            <a:spLocks/>
          </p:cNvSpPr>
          <p:nvPr/>
        </p:nvSpPr>
        <p:spPr>
          <a:xfrm>
            <a:off x="430381" y="14659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15" name="Group 14">
            <a:extLst>
              <a:ext uri="{FF2B5EF4-FFF2-40B4-BE49-F238E27FC236}">
                <a16:creationId xmlns:a16="http://schemas.microsoft.com/office/drawing/2014/main" id="{FED219AB-123C-4690-AE3A-091686AC9AE6}"/>
              </a:ext>
            </a:extLst>
          </p:cNvPr>
          <p:cNvGrpSpPr/>
          <p:nvPr/>
        </p:nvGrpSpPr>
        <p:grpSpPr>
          <a:xfrm>
            <a:off x="3670747" y="0"/>
            <a:ext cx="4850507" cy="6858000"/>
            <a:chOff x="2753060" y="0"/>
            <a:chExt cx="3637880" cy="5143500"/>
          </a:xfrm>
        </p:grpSpPr>
        <p:pic>
          <p:nvPicPr>
            <p:cNvPr id="14" name="Picture 13">
              <a:extLst>
                <a:ext uri="{FF2B5EF4-FFF2-40B4-BE49-F238E27FC236}">
                  <a16:creationId xmlns:a16="http://schemas.microsoft.com/office/drawing/2014/main" id="{2F326BDF-E33A-4FA4-BD14-95B013A9F917}"/>
                </a:ext>
              </a:extLst>
            </p:cNvPr>
            <p:cNvPicPr>
              <a:picLocks noChangeAspect="1"/>
            </p:cNvPicPr>
            <p:nvPr/>
          </p:nvPicPr>
          <p:blipFill>
            <a:blip r:embed="rId3"/>
            <a:stretch>
              <a:fillRect/>
            </a:stretch>
          </p:blipFill>
          <p:spPr>
            <a:xfrm>
              <a:off x="2753060" y="0"/>
              <a:ext cx="3637880" cy="5143500"/>
            </a:xfrm>
            <a:prstGeom prst="rect">
              <a:avLst/>
            </a:prstGeom>
          </p:spPr>
        </p:pic>
        <p:sp>
          <p:nvSpPr>
            <p:cNvPr id="6" name="Rectangle 5">
              <a:extLst>
                <a:ext uri="{FF2B5EF4-FFF2-40B4-BE49-F238E27FC236}">
                  <a16:creationId xmlns:a16="http://schemas.microsoft.com/office/drawing/2014/main" id="{F9B8111A-2ACD-6A11-7900-429DCF0642D0}"/>
                </a:ext>
              </a:extLst>
            </p:cNvPr>
            <p:cNvSpPr/>
            <p:nvPr/>
          </p:nvSpPr>
          <p:spPr>
            <a:xfrm>
              <a:off x="2776742" y="41775"/>
              <a:ext cx="622625" cy="1402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2699823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6" name="Rectangle 5">
            <a:extLst>
              <a:ext uri="{FF2B5EF4-FFF2-40B4-BE49-F238E27FC236}">
                <a16:creationId xmlns:a16="http://schemas.microsoft.com/office/drawing/2014/main" id="{A01BC5E7-5A0B-5D16-AC3B-63AC0146F910}"/>
              </a:ext>
            </a:extLst>
          </p:cNvPr>
          <p:cNvSpPr/>
          <p:nvPr/>
        </p:nvSpPr>
        <p:spPr>
          <a:xfrm>
            <a:off x="5143248" y="359043"/>
            <a:ext cx="1905504" cy="121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Content Placeholder 1">
            <a:extLst>
              <a:ext uri="{FF2B5EF4-FFF2-40B4-BE49-F238E27FC236}">
                <a16:creationId xmlns:a16="http://schemas.microsoft.com/office/drawing/2014/main" id="{0B90016F-4234-4E8B-B17F-AC23E66493B4}"/>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11" name="Group 10">
            <a:extLst>
              <a:ext uri="{FF2B5EF4-FFF2-40B4-BE49-F238E27FC236}">
                <a16:creationId xmlns:a16="http://schemas.microsoft.com/office/drawing/2014/main" id="{620356D7-E349-458A-A380-6475380EB906}"/>
              </a:ext>
            </a:extLst>
          </p:cNvPr>
          <p:cNvGrpSpPr/>
          <p:nvPr/>
        </p:nvGrpSpPr>
        <p:grpSpPr>
          <a:xfrm>
            <a:off x="3670747" y="0"/>
            <a:ext cx="4850507" cy="6858000"/>
            <a:chOff x="2753060" y="0"/>
            <a:chExt cx="3637880" cy="5143500"/>
          </a:xfrm>
        </p:grpSpPr>
        <p:pic>
          <p:nvPicPr>
            <p:cNvPr id="9" name="Picture 8">
              <a:extLst>
                <a:ext uri="{FF2B5EF4-FFF2-40B4-BE49-F238E27FC236}">
                  <a16:creationId xmlns:a16="http://schemas.microsoft.com/office/drawing/2014/main" id="{D142CAC8-86AB-47F1-8873-2F3F0728B113}"/>
                </a:ext>
              </a:extLst>
            </p:cNvPr>
            <p:cNvPicPr>
              <a:picLocks noChangeAspect="1"/>
            </p:cNvPicPr>
            <p:nvPr/>
          </p:nvPicPr>
          <p:blipFill>
            <a:blip r:embed="rId3"/>
            <a:stretch>
              <a:fillRect/>
            </a:stretch>
          </p:blipFill>
          <p:spPr>
            <a:xfrm>
              <a:off x="2753060" y="0"/>
              <a:ext cx="3637880" cy="5143500"/>
            </a:xfrm>
            <a:prstGeom prst="rect">
              <a:avLst/>
            </a:prstGeom>
          </p:spPr>
        </p:pic>
        <p:sp>
          <p:nvSpPr>
            <p:cNvPr id="10" name="Rectangle 9">
              <a:extLst>
                <a:ext uri="{FF2B5EF4-FFF2-40B4-BE49-F238E27FC236}">
                  <a16:creationId xmlns:a16="http://schemas.microsoft.com/office/drawing/2014/main" id="{22807923-3174-48F5-B185-1702BDF34C75}"/>
                </a:ext>
              </a:extLst>
            </p:cNvPr>
            <p:cNvSpPr/>
            <p:nvPr/>
          </p:nvSpPr>
          <p:spPr>
            <a:xfrm>
              <a:off x="3350782" y="399336"/>
              <a:ext cx="2176258" cy="912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135089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pic>
        <p:nvPicPr>
          <p:cNvPr id="2" name="Picture 1">
            <a:extLst>
              <a:ext uri="{FF2B5EF4-FFF2-40B4-BE49-F238E27FC236}">
                <a16:creationId xmlns:a16="http://schemas.microsoft.com/office/drawing/2014/main" id="{8F3FEBC1-C403-14DC-2E9D-4592EBA7FDEA}"/>
              </a:ext>
            </a:extLst>
          </p:cNvPr>
          <p:cNvPicPr>
            <a:picLocks noChangeAspect="1"/>
          </p:cNvPicPr>
          <p:nvPr/>
        </p:nvPicPr>
        <p:blipFill>
          <a:blip r:embed="rId3"/>
          <a:stretch>
            <a:fillRect/>
          </a:stretch>
        </p:blipFill>
        <p:spPr>
          <a:xfrm>
            <a:off x="3665908" y="0"/>
            <a:ext cx="4860184" cy="6858000"/>
          </a:xfrm>
          <a:prstGeom prst="rect">
            <a:avLst/>
          </a:prstGeom>
        </p:spPr>
      </p:pic>
      <p:pic>
        <p:nvPicPr>
          <p:cNvPr id="5" name="Picture 4">
            <a:extLst>
              <a:ext uri="{FF2B5EF4-FFF2-40B4-BE49-F238E27FC236}">
                <a16:creationId xmlns:a16="http://schemas.microsoft.com/office/drawing/2014/main" id="{9A2DEF0E-3070-ADA5-E8C0-56135B772F87}"/>
              </a:ext>
            </a:extLst>
          </p:cNvPr>
          <p:cNvPicPr>
            <a:picLocks noChangeAspect="1"/>
          </p:cNvPicPr>
          <p:nvPr/>
        </p:nvPicPr>
        <p:blipFill>
          <a:blip r:embed="rId4"/>
          <a:stretch>
            <a:fillRect/>
          </a:stretch>
        </p:blipFill>
        <p:spPr>
          <a:xfrm>
            <a:off x="3641332" y="0"/>
            <a:ext cx="4909337" cy="6858000"/>
          </a:xfrm>
          <a:prstGeom prst="rect">
            <a:avLst/>
          </a:prstGeom>
        </p:spPr>
      </p:pic>
      <p:sp>
        <p:nvSpPr>
          <p:cNvPr id="3" name="Rectangle 2">
            <a:extLst>
              <a:ext uri="{FF2B5EF4-FFF2-40B4-BE49-F238E27FC236}">
                <a16:creationId xmlns:a16="http://schemas.microsoft.com/office/drawing/2014/main" id="{7628C729-5EA6-6BE6-D37F-CFC678282767}"/>
              </a:ext>
            </a:extLst>
          </p:cNvPr>
          <p:cNvSpPr/>
          <p:nvPr/>
        </p:nvSpPr>
        <p:spPr>
          <a:xfrm>
            <a:off x="5016938" y="588579"/>
            <a:ext cx="2242207" cy="883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Content Placeholder 1">
            <a:extLst>
              <a:ext uri="{FF2B5EF4-FFF2-40B4-BE49-F238E27FC236}">
                <a16:creationId xmlns:a16="http://schemas.microsoft.com/office/drawing/2014/main" id="{E6D328BB-4277-4289-B9AF-BF6A4C7977FF}"/>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spTree>
    <p:extLst>
      <p:ext uri="{BB962C8B-B14F-4D97-AF65-F5344CB8AC3E}">
        <p14:creationId xmlns:p14="http://schemas.microsoft.com/office/powerpoint/2010/main" val="2195872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4778269" y="2840593"/>
            <a:ext cx="4889500" cy="1430337"/>
          </a:xfrm>
        </p:spPr>
        <p:txBody>
          <a:bodyPr/>
          <a:lstStyle/>
          <a:p>
            <a:r>
              <a:rPr lang="en-GB" dirty="0"/>
              <a:t>Exercises</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25</a:t>
            </a:fld>
            <a:endParaRPr lang="fr-FR" dirty="0"/>
          </a:p>
        </p:txBody>
      </p:sp>
    </p:spTree>
    <p:extLst>
      <p:ext uri="{BB962C8B-B14F-4D97-AF65-F5344CB8AC3E}">
        <p14:creationId xmlns:p14="http://schemas.microsoft.com/office/powerpoint/2010/main" val="3710977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55375" y="3440369"/>
            <a:ext cx="10301288" cy="2877905"/>
          </a:xfrm>
          <a:prstGeom prst="rect">
            <a:avLst/>
          </a:prstGeom>
        </p:spPr>
      </p:pic>
      <p:sp>
        <p:nvSpPr>
          <p:cNvPr id="3" name="Title 2"/>
          <p:cNvSpPr>
            <a:spLocks noGrp="1"/>
          </p:cNvSpPr>
          <p:nvPr>
            <p:ph type="title"/>
          </p:nvPr>
        </p:nvSpPr>
        <p:spPr>
          <a:xfrm>
            <a:off x="1206501" y="174712"/>
            <a:ext cx="9199769" cy="714456"/>
          </a:xfrm>
        </p:spPr>
        <p:txBody>
          <a:bodyPr/>
          <a:lstStyle/>
          <a:p>
            <a:r>
              <a:rPr lang="de-CH" dirty="0"/>
              <a:t>Exercise 1: Radiative forcing of GHG</a:t>
            </a:r>
            <a:endParaRPr lang="fr-CH" dirty="0"/>
          </a:p>
        </p:txBody>
      </p:sp>
      <p:sp>
        <p:nvSpPr>
          <p:cNvPr id="6" name="TextBox 5"/>
          <p:cNvSpPr txBox="1"/>
          <p:nvPr/>
        </p:nvSpPr>
        <p:spPr>
          <a:xfrm>
            <a:off x="755375" y="6460436"/>
            <a:ext cx="4174435" cy="300210"/>
          </a:xfrm>
          <a:prstGeom prst="rect">
            <a:avLst/>
          </a:prstGeom>
          <a:noFill/>
        </p:spPr>
        <p:txBody>
          <a:bodyPr wrap="square" rtlCol="0">
            <a:spAutoFit/>
          </a:bodyPr>
          <a:lstStyle/>
          <a:p>
            <a:r>
              <a:rPr lang="de-CH" sz="1351" dirty="0"/>
              <a:t>Schwartz, 2018, </a:t>
            </a:r>
            <a:r>
              <a:rPr lang="fr-CH" sz="1351" dirty="0">
                <a:hlinkClick r:id="rId4"/>
              </a:rPr>
              <a:t>https://doi.org/10.1119/1.5045577</a:t>
            </a:r>
            <a:r>
              <a:rPr lang="fr-CH" sz="1351" dirty="0"/>
              <a:t> </a:t>
            </a:r>
          </a:p>
        </p:txBody>
      </p:sp>
      <p:pic>
        <p:nvPicPr>
          <p:cNvPr id="7" name="Picture 6"/>
          <p:cNvPicPr>
            <a:picLocks noChangeAspect="1"/>
          </p:cNvPicPr>
          <p:nvPr/>
        </p:nvPicPr>
        <p:blipFill rotWithShape="1">
          <a:blip r:embed="rId5"/>
          <a:srcRect r="45676" b="17154"/>
          <a:stretch/>
        </p:blipFill>
        <p:spPr>
          <a:xfrm>
            <a:off x="1425162" y="889167"/>
            <a:ext cx="6252733" cy="2007488"/>
          </a:xfrm>
          <a:prstGeom prst="rect">
            <a:avLst/>
          </a:prstGeom>
        </p:spPr>
      </p:pic>
      <p:sp>
        <p:nvSpPr>
          <p:cNvPr id="8" name="TextBox 7"/>
          <p:cNvSpPr txBox="1"/>
          <p:nvPr/>
        </p:nvSpPr>
        <p:spPr>
          <a:xfrm>
            <a:off x="1530625" y="3326439"/>
            <a:ext cx="1987827" cy="300210"/>
          </a:xfrm>
          <a:prstGeom prst="rect">
            <a:avLst/>
          </a:prstGeom>
          <a:noFill/>
        </p:spPr>
        <p:txBody>
          <a:bodyPr wrap="square" rtlCol="0">
            <a:spAutoFit/>
          </a:bodyPr>
          <a:lstStyle/>
          <a:p>
            <a:pPr algn="ctr"/>
            <a:r>
              <a:rPr lang="de-CH" sz="1351" dirty="0">
                <a:solidFill>
                  <a:srgbClr val="0070C0"/>
                </a:solidFill>
              </a:rPr>
              <a:t>0.0000159</a:t>
            </a:r>
            <a:endParaRPr lang="fr-CH" sz="1351" dirty="0">
              <a:solidFill>
                <a:srgbClr val="0070C0"/>
              </a:solidFill>
            </a:endParaRPr>
          </a:p>
        </p:txBody>
      </p:sp>
      <p:sp>
        <p:nvSpPr>
          <p:cNvPr id="9" name="TextBox 8"/>
          <p:cNvSpPr txBox="1"/>
          <p:nvPr/>
        </p:nvSpPr>
        <p:spPr>
          <a:xfrm>
            <a:off x="3935896" y="3326439"/>
            <a:ext cx="1987827" cy="300210"/>
          </a:xfrm>
          <a:prstGeom prst="rect">
            <a:avLst/>
          </a:prstGeom>
          <a:noFill/>
        </p:spPr>
        <p:txBody>
          <a:bodyPr wrap="square" rtlCol="0">
            <a:spAutoFit/>
          </a:bodyPr>
          <a:lstStyle/>
          <a:p>
            <a:pPr algn="ctr"/>
            <a:r>
              <a:rPr lang="de-CH" sz="1351" dirty="0">
                <a:solidFill>
                  <a:srgbClr val="0070C0"/>
                </a:solidFill>
              </a:rPr>
              <a:t>0.00051</a:t>
            </a:r>
            <a:endParaRPr lang="fr-CH" sz="1351" dirty="0">
              <a:solidFill>
                <a:srgbClr val="0070C0"/>
              </a:solidFill>
            </a:endParaRPr>
          </a:p>
        </p:txBody>
      </p:sp>
      <p:sp>
        <p:nvSpPr>
          <p:cNvPr id="10" name="TextBox 9"/>
          <p:cNvSpPr txBox="1"/>
          <p:nvPr/>
        </p:nvSpPr>
        <p:spPr>
          <a:xfrm>
            <a:off x="6502365" y="3326439"/>
            <a:ext cx="1987827" cy="300210"/>
          </a:xfrm>
          <a:prstGeom prst="rect">
            <a:avLst/>
          </a:prstGeom>
          <a:noFill/>
        </p:spPr>
        <p:txBody>
          <a:bodyPr wrap="square" rtlCol="0">
            <a:spAutoFit/>
          </a:bodyPr>
          <a:lstStyle/>
          <a:p>
            <a:pPr algn="ctr"/>
            <a:r>
              <a:rPr lang="de-CH" sz="1351" dirty="0">
                <a:solidFill>
                  <a:srgbClr val="0070C0"/>
                </a:solidFill>
              </a:rPr>
              <a:t>0.0035</a:t>
            </a:r>
            <a:endParaRPr lang="fr-CH" sz="1351" dirty="0">
              <a:solidFill>
                <a:srgbClr val="0070C0"/>
              </a:solidFill>
            </a:endParaRPr>
          </a:p>
        </p:txBody>
      </p:sp>
      <p:sp>
        <p:nvSpPr>
          <p:cNvPr id="11" name="TextBox 10"/>
          <p:cNvSpPr txBox="1"/>
          <p:nvPr/>
        </p:nvSpPr>
        <p:spPr>
          <a:xfrm>
            <a:off x="8901204" y="3326439"/>
            <a:ext cx="1987827" cy="300210"/>
          </a:xfrm>
          <a:prstGeom prst="rect">
            <a:avLst/>
          </a:prstGeom>
          <a:noFill/>
        </p:spPr>
        <p:txBody>
          <a:bodyPr wrap="square" rtlCol="0">
            <a:spAutoFit/>
          </a:bodyPr>
          <a:lstStyle/>
          <a:p>
            <a:pPr algn="ctr"/>
            <a:r>
              <a:rPr lang="de-CH" sz="1351" dirty="0">
                <a:solidFill>
                  <a:srgbClr val="0070C0"/>
                </a:solidFill>
              </a:rPr>
              <a:t>0.33</a:t>
            </a:r>
            <a:endParaRPr lang="fr-CH" sz="1351" dirty="0">
              <a:solidFill>
                <a:srgbClr val="0070C0"/>
              </a:solidFill>
            </a:endParaRPr>
          </a:p>
        </p:txBody>
      </p:sp>
      <p:sp>
        <p:nvSpPr>
          <p:cNvPr id="12" name="TextBox 11"/>
          <p:cNvSpPr txBox="1"/>
          <p:nvPr/>
        </p:nvSpPr>
        <p:spPr>
          <a:xfrm>
            <a:off x="4134679" y="3034788"/>
            <a:ext cx="6400800" cy="300210"/>
          </a:xfrm>
          <a:prstGeom prst="rect">
            <a:avLst/>
          </a:prstGeom>
          <a:noFill/>
        </p:spPr>
        <p:txBody>
          <a:bodyPr wrap="square" rtlCol="0">
            <a:spAutoFit/>
          </a:bodyPr>
          <a:lstStyle/>
          <a:p>
            <a:r>
              <a:rPr lang="de-CH" sz="1351" dirty="0" err="1">
                <a:solidFill>
                  <a:srgbClr val="0070C0"/>
                </a:solidFill>
              </a:rPr>
              <a:t>Slopes</a:t>
            </a:r>
            <a:r>
              <a:rPr lang="de-CH" sz="1351" dirty="0">
                <a:solidFill>
                  <a:srgbClr val="0070C0"/>
                </a:solidFill>
              </a:rPr>
              <a:t> </a:t>
            </a:r>
            <a:r>
              <a:rPr lang="de-CH" sz="1351" dirty="0" err="1">
                <a:solidFill>
                  <a:srgbClr val="0070C0"/>
                </a:solidFill>
              </a:rPr>
              <a:t>of</a:t>
            </a:r>
            <a:r>
              <a:rPr lang="de-CH" sz="1351" dirty="0">
                <a:solidFill>
                  <a:srgbClr val="0070C0"/>
                </a:solidFill>
              </a:rPr>
              <a:t> linear </a:t>
            </a:r>
            <a:r>
              <a:rPr lang="de-CH" sz="1351" dirty="0" err="1">
                <a:solidFill>
                  <a:srgbClr val="0070C0"/>
                </a:solidFill>
              </a:rPr>
              <a:t>fits</a:t>
            </a:r>
            <a:r>
              <a:rPr lang="de-CH" sz="1351" dirty="0">
                <a:solidFill>
                  <a:srgbClr val="0070C0"/>
                </a:solidFill>
              </a:rPr>
              <a:t> (</a:t>
            </a:r>
            <a:r>
              <a:rPr lang="de-CH" sz="1351" dirty="0" err="1">
                <a:solidFill>
                  <a:srgbClr val="0070C0"/>
                </a:solidFill>
              </a:rPr>
              <a:t>blue</a:t>
            </a:r>
            <a:r>
              <a:rPr lang="de-CH" sz="1351" dirty="0">
                <a:solidFill>
                  <a:srgbClr val="0070C0"/>
                </a:solidFill>
              </a:rPr>
              <a:t> </a:t>
            </a:r>
            <a:r>
              <a:rPr lang="de-CH" sz="1351" dirty="0" err="1">
                <a:solidFill>
                  <a:srgbClr val="0070C0"/>
                </a:solidFill>
              </a:rPr>
              <a:t>dotted</a:t>
            </a:r>
            <a:r>
              <a:rPr lang="de-CH" sz="1351" dirty="0">
                <a:solidFill>
                  <a:srgbClr val="0070C0"/>
                </a:solidFill>
              </a:rPr>
              <a:t>): </a:t>
            </a:r>
            <a:r>
              <a:rPr lang="de-CH" sz="1351" dirty="0" err="1">
                <a:solidFill>
                  <a:srgbClr val="0070C0"/>
                </a:solidFill>
              </a:rPr>
              <a:t>units</a:t>
            </a:r>
            <a:r>
              <a:rPr lang="de-CH" sz="1351" dirty="0">
                <a:solidFill>
                  <a:srgbClr val="0070C0"/>
                </a:solidFill>
              </a:rPr>
              <a:t> in W m</a:t>
            </a:r>
            <a:r>
              <a:rPr lang="de-CH" sz="1351" baseline="30000" dirty="0">
                <a:solidFill>
                  <a:srgbClr val="0070C0"/>
                </a:solidFill>
              </a:rPr>
              <a:t>-2</a:t>
            </a:r>
            <a:r>
              <a:rPr lang="de-CH" sz="1351" dirty="0">
                <a:solidFill>
                  <a:srgbClr val="0070C0"/>
                </a:solidFill>
              </a:rPr>
              <a:t> ppb</a:t>
            </a:r>
            <a:r>
              <a:rPr lang="de-CH" sz="1351" baseline="30000" dirty="0">
                <a:solidFill>
                  <a:srgbClr val="0070C0"/>
                </a:solidFill>
              </a:rPr>
              <a:t>-1</a:t>
            </a:r>
            <a:endParaRPr lang="fr-CH" sz="1351" baseline="30000" dirty="0">
              <a:solidFill>
                <a:srgbClr val="0070C0"/>
              </a:solidFill>
            </a:endParaRPr>
          </a:p>
        </p:txBody>
      </p:sp>
      <p:sp>
        <p:nvSpPr>
          <p:cNvPr id="13" name="Rectangle 12"/>
          <p:cNvSpPr/>
          <p:nvPr/>
        </p:nvSpPr>
        <p:spPr>
          <a:xfrm>
            <a:off x="10962861" y="3816626"/>
            <a:ext cx="536713" cy="189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1"/>
          </a:p>
        </p:txBody>
      </p:sp>
      <p:sp>
        <p:nvSpPr>
          <p:cNvPr id="14" name="TextBox 13"/>
          <p:cNvSpPr txBox="1"/>
          <p:nvPr/>
        </p:nvSpPr>
        <p:spPr>
          <a:xfrm>
            <a:off x="7896556" y="1892912"/>
            <a:ext cx="1659835" cy="300210"/>
          </a:xfrm>
          <a:prstGeom prst="rect">
            <a:avLst/>
          </a:prstGeom>
          <a:noFill/>
        </p:spPr>
        <p:txBody>
          <a:bodyPr wrap="square" rtlCol="0">
            <a:spAutoFit/>
          </a:bodyPr>
          <a:lstStyle/>
          <a:p>
            <a:r>
              <a:rPr lang="de-CH" sz="1351" dirty="0"/>
              <a:t>sublinear</a:t>
            </a:r>
            <a:endParaRPr lang="fr-CH" sz="1351" dirty="0"/>
          </a:p>
        </p:txBody>
      </p:sp>
      <p:sp>
        <p:nvSpPr>
          <p:cNvPr id="15" name="TextBox 14"/>
          <p:cNvSpPr txBox="1"/>
          <p:nvPr/>
        </p:nvSpPr>
        <p:spPr>
          <a:xfrm>
            <a:off x="7896556" y="2108696"/>
            <a:ext cx="1659835" cy="300210"/>
          </a:xfrm>
          <a:prstGeom prst="rect">
            <a:avLst/>
          </a:prstGeom>
          <a:noFill/>
        </p:spPr>
        <p:txBody>
          <a:bodyPr wrap="square" rtlCol="0">
            <a:spAutoFit/>
          </a:bodyPr>
          <a:lstStyle/>
          <a:p>
            <a:r>
              <a:rPr lang="de-CH" sz="1351" dirty="0"/>
              <a:t>sublinear</a:t>
            </a:r>
            <a:endParaRPr lang="fr-CH" sz="1351" dirty="0"/>
          </a:p>
        </p:txBody>
      </p:sp>
      <p:sp>
        <p:nvSpPr>
          <p:cNvPr id="16" name="TextBox 15"/>
          <p:cNvSpPr txBox="1"/>
          <p:nvPr/>
        </p:nvSpPr>
        <p:spPr>
          <a:xfrm>
            <a:off x="7896556" y="2331569"/>
            <a:ext cx="1659835" cy="300210"/>
          </a:xfrm>
          <a:prstGeom prst="rect">
            <a:avLst/>
          </a:prstGeom>
          <a:noFill/>
        </p:spPr>
        <p:txBody>
          <a:bodyPr wrap="square" rtlCol="0">
            <a:spAutoFit/>
          </a:bodyPr>
          <a:lstStyle/>
          <a:p>
            <a:r>
              <a:rPr lang="de-CH" sz="1351" dirty="0"/>
              <a:t>sublinear</a:t>
            </a:r>
            <a:endParaRPr lang="fr-CH" sz="1351" dirty="0"/>
          </a:p>
        </p:txBody>
      </p:sp>
      <p:sp>
        <p:nvSpPr>
          <p:cNvPr id="17" name="TextBox 16"/>
          <p:cNvSpPr txBox="1"/>
          <p:nvPr/>
        </p:nvSpPr>
        <p:spPr>
          <a:xfrm>
            <a:off x="7896555" y="2571743"/>
            <a:ext cx="1659835" cy="300210"/>
          </a:xfrm>
          <a:prstGeom prst="rect">
            <a:avLst/>
          </a:prstGeom>
          <a:noFill/>
        </p:spPr>
        <p:txBody>
          <a:bodyPr wrap="square" rtlCol="0">
            <a:spAutoFit/>
          </a:bodyPr>
          <a:lstStyle/>
          <a:p>
            <a:r>
              <a:rPr lang="de-CH" sz="1351" dirty="0"/>
              <a:t>linear</a:t>
            </a:r>
            <a:endParaRPr lang="fr-CH" sz="1351" dirty="0"/>
          </a:p>
        </p:txBody>
      </p:sp>
      <p:sp>
        <p:nvSpPr>
          <p:cNvPr id="18" name="Right Brace 17"/>
          <p:cNvSpPr/>
          <p:nvPr/>
        </p:nvSpPr>
        <p:spPr>
          <a:xfrm>
            <a:off x="8901205" y="1892911"/>
            <a:ext cx="282553" cy="10037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sz="1351"/>
          </a:p>
        </p:txBody>
      </p:sp>
      <p:sp>
        <p:nvSpPr>
          <p:cNvPr id="19" name="TextBox 18"/>
          <p:cNvSpPr txBox="1"/>
          <p:nvPr/>
        </p:nvSpPr>
        <p:spPr>
          <a:xfrm>
            <a:off x="9556390" y="1818045"/>
            <a:ext cx="2221481" cy="508088"/>
          </a:xfrm>
          <a:prstGeom prst="rect">
            <a:avLst/>
          </a:prstGeom>
          <a:noFill/>
        </p:spPr>
        <p:txBody>
          <a:bodyPr wrap="square" rtlCol="0">
            <a:spAutoFit/>
          </a:bodyPr>
          <a:lstStyle/>
          <a:p>
            <a:r>
              <a:rPr lang="de-CH" sz="1351" dirty="0" err="1"/>
              <a:t>Used</a:t>
            </a:r>
            <a:r>
              <a:rPr lang="de-CH" sz="1351" dirty="0"/>
              <a:t> </a:t>
            </a:r>
            <a:r>
              <a:rPr lang="de-CH" sz="1351" dirty="0" err="1"/>
              <a:t>to</a:t>
            </a:r>
            <a:r>
              <a:rPr lang="de-CH" sz="1351" dirty="0"/>
              <a:t> </a:t>
            </a:r>
            <a:r>
              <a:rPr lang="de-CH" sz="1351" dirty="0" err="1"/>
              <a:t>calculate</a:t>
            </a:r>
            <a:r>
              <a:rPr lang="de-CH" sz="1351" dirty="0"/>
              <a:t> </a:t>
            </a:r>
            <a:r>
              <a:rPr lang="de-CH" sz="1351" dirty="0" err="1"/>
              <a:t>red</a:t>
            </a:r>
            <a:r>
              <a:rPr lang="de-CH" sz="1351" dirty="0"/>
              <a:t> </a:t>
            </a:r>
            <a:r>
              <a:rPr lang="de-CH" sz="1351" dirty="0" err="1"/>
              <a:t>lines</a:t>
            </a:r>
            <a:r>
              <a:rPr lang="de-CH" sz="1351" dirty="0"/>
              <a:t> in </a:t>
            </a:r>
            <a:r>
              <a:rPr lang="de-CH" sz="1351" dirty="0" err="1"/>
              <a:t>graphs</a:t>
            </a:r>
            <a:r>
              <a:rPr lang="de-CH" sz="1351" dirty="0"/>
              <a:t>.</a:t>
            </a:r>
            <a:endParaRPr lang="fr-CH" sz="1351" dirty="0"/>
          </a:p>
        </p:txBody>
      </p:sp>
    </p:spTree>
    <p:extLst>
      <p:ext uri="{BB962C8B-B14F-4D97-AF65-F5344CB8AC3E}">
        <p14:creationId xmlns:p14="http://schemas.microsoft.com/office/powerpoint/2010/main" val="3104713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fr-CH" dirty="0" err="1"/>
              <a:t>Calculate</a:t>
            </a:r>
            <a:r>
              <a:rPr lang="fr-CH" dirty="0"/>
              <a:t> the relative forcing in 2016, for all the four GHG on the </a:t>
            </a:r>
            <a:r>
              <a:rPr lang="fr-CH" dirty="0" err="1"/>
              <a:t>previous</a:t>
            </a:r>
            <a:r>
              <a:rPr lang="fr-CH" dirty="0"/>
              <a:t> slide. </a:t>
            </a:r>
            <a:r>
              <a:rPr lang="fr-CH" dirty="0" err="1"/>
              <a:t>Which</a:t>
            </a:r>
            <a:r>
              <a:rPr lang="fr-CH" dirty="0"/>
              <a:t> </a:t>
            </a:r>
            <a:r>
              <a:rPr lang="fr-CH" dirty="0" err="1"/>
              <a:t>had</a:t>
            </a:r>
            <a:r>
              <a:rPr lang="fr-CH" dirty="0"/>
              <a:t> the </a:t>
            </a:r>
            <a:r>
              <a:rPr lang="fr-CH" dirty="0" err="1"/>
              <a:t>smallest</a:t>
            </a:r>
            <a:r>
              <a:rPr lang="fr-CH" dirty="0"/>
              <a:t> forcing? </a:t>
            </a:r>
          </a:p>
        </p:txBody>
      </p:sp>
      <p:sp>
        <p:nvSpPr>
          <p:cNvPr id="3" name="Title 2"/>
          <p:cNvSpPr>
            <a:spLocks noGrp="1"/>
          </p:cNvSpPr>
          <p:nvPr>
            <p:ph type="title"/>
          </p:nvPr>
        </p:nvSpPr>
        <p:spPr/>
        <p:txBody>
          <a:bodyPr/>
          <a:lstStyle/>
          <a:p>
            <a:r>
              <a:rPr lang="fr-CH" dirty="0" err="1"/>
              <a:t>Exercise</a:t>
            </a:r>
            <a:r>
              <a:rPr lang="fr-CH" dirty="0"/>
              <a:t> 1</a:t>
            </a:r>
          </a:p>
        </p:txBody>
      </p:sp>
    </p:spTree>
    <p:extLst>
      <p:ext uri="{BB962C8B-B14F-4D97-AF65-F5344CB8AC3E}">
        <p14:creationId xmlns:p14="http://schemas.microsoft.com/office/powerpoint/2010/main" val="183651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FB9BDC-F5A0-47AB-8866-1819ADFDF84B}"/>
              </a:ext>
            </a:extLst>
          </p:cNvPr>
          <p:cNvSpPr>
            <a:spLocks noGrp="1"/>
          </p:cNvSpPr>
          <p:nvPr>
            <p:ph sz="half" idx="1"/>
          </p:nvPr>
        </p:nvSpPr>
        <p:spPr/>
        <p:txBody>
          <a:bodyPr/>
          <a:lstStyle/>
          <a:p>
            <a:r>
              <a:rPr lang="en-GB" dirty="0"/>
              <a:t>How much more water vapour will the atmosphere be able to hold if it warms by 1ºC?</a:t>
            </a:r>
          </a:p>
          <a:p>
            <a:endParaRPr lang="en-GB" dirty="0"/>
          </a:p>
          <a:p>
            <a:endParaRPr lang="en-GB" dirty="0"/>
          </a:p>
          <a:p>
            <a:r>
              <a:rPr lang="en-US" i="1" dirty="0"/>
              <a:t>The average temperature of the atmosphere at Earth's surface is 14 °C</a:t>
            </a:r>
            <a:endParaRPr lang="LID4096" i="1" dirty="0"/>
          </a:p>
        </p:txBody>
      </p:sp>
      <p:sp>
        <p:nvSpPr>
          <p:cNvPr id="4" name="Title 3">
            <a:extLst>
              <a:ext uri="{FF2B5EF4-FFF2-40B4-BE49-F238E27FC236}">
                <a16:creationId xmlns:a16="http://schemas.microsoft.com/office/drawing/2014/main" id="{382C616F-6C90-4803-99C1-884023E6F791}"/>
              </a:ext>
            </a:extLst>
          </p:cNvPr>
          <p:cNvSpPr>
            <a:spLocks noGrp="1"/>
          </p:cNvSpPr>
          <p:nvPr>
            <p:ph type="title"/>
          </p:nvPr>
        </p:nvSpPr>
        <p:spPr/>
        <p:txBody>
          <a:bodyPr/>
          <a:lstStyle/>
          <a:p>
            <a:r>
              <a:rPr lang="en-GB" dirty="0"/>
              <a:t>Exercise 2</a:t>
            </a:r>
            <a:endParaRPr lang="LID4096" dirty="0"/>
          </a:p>
        </p:txBody>
      </p:sp>
      <p:sp>
        <p:nvSpPr>
          <p:cNvPr id="6" name="Footer Placeholder 5">
            <a:extLst>
              <a:ext uri="{FF2B5EF4-FFF2-40B4-BE49-F238E27FC236}">
                <a16:creationId xmlns:a16="http://schemas.microsoft.com/office/drawing/2014/main" id="{E3645F34-1CF5-48EF-B883-012C73A5324F}"/>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8607BC38-754A-47B1-8D1A-624F47CCEFE9}"/>
              </a:ext>
            </a:extLst>
          </p:cNvPr>
          <p:cNvSpPr>
            <a:spLocks noGrp="1"/>
          </p:cNvSpPr>
          <p:nvPr>
            <p:ph type="sldNum" sz="quarter" idx="12"/>
          </p:nvPr>
        </p:nvSpPr>
        <p:spPr/>
        <p:txBody>
          <a:bodyPr/>
          <a:lstStyle/>
          <a:p>
            <a:fld id="{E1E1CD7C-2161-7D43-862E-CE4C333CD873}" type="slidenum">
              <a:rPr lang="fr-FR" smtClean="0"/>
              <a:pPr/>
              <a:t>28</a:t>
            </a:fld>
            <a:endParaRPr lang="fr-FR" dirty="0"/>
          </a:p>
        </p:txBody>
      </p:sp>
    </p:spTree>
    <p:extLst>
      <p:ext uri="{BB962C8B-B14F-4D97-AF65-F5344CB8AC3E}">
        <p14:creationId xmlns:p14="http://schemas.microsoft.com/office/powerpoint/2010/main" val="300694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206500" y="1767840"/>
            <a:ext cx="4895288" cy="4668416"/>
          </a:xfrm>
        </p:spPr>
        <p:txBody>
          <a:bodyPr>
            <a:normAutofit fontScale="92500" lnSpcReduction="20000"/>
          </a:bodyPr>
          <a:lstStyle/>
          <a:p>
            <a:pPr>
              <a:lnSpc>
                <a:spcPct val="120000"/>
              </a:lnSpc>
            </a:pPr>
            <a:r>
              <a:rPr lang="fr-CH" dirty="0"/>
              <a:t>High </a:t>
            </a:r>
            <a:r>
              <a:rPr lang="fr-CH" dirty="0" err="1"/>
              <a:t>clouds</a:t>
            </a:r>
            <a:r>
              <a:rPr lang="fr-CH" dirty="0"/>
              <a:t> </a:t>
            </a:r>
          </a:p>
          <a:p>
            <a:pPr lvl="1">
              <a:lnSpc>
                <a:spcPct val="120000"/>
              </a:lnSpc>
            </a:pPr>
            <a:r>
              <a:rPr lang="fr-CH" dirty="0"/>
              <a:t>High, </a:t>
            </a:r>
            <a:r>
              <a:rPr lang="fr-CH" dirty="0" err="1"/>
              <a:t>thin</a:t>
            </a:r>
            <a:r>
              <a:rPr lang="fr-CH" dirty="0"/>
              <a:t> </a:t>
            </a:r>
            <a:r>
              <a:rPr lang="fr-CH" dirty="0" err="1"/>
              <a:t>clouds</a:t>
            </a:r>
            <a:r>
              <a:rPr lang="fr-CH" dirty="0"/>
              <a:t>, </a:t>
            </a:r>
            <a:r>
              <a:rPr lang="fr-CH" dirty="0" err="1"/>
              <a:t>like</a:t>
            </a:r>
            <a:r>
              <a:rPr lang="fr-CH" dirty="0"/>
              <a:t> cirrus </a:t>
            </a:r>
            <a:r>
              <a:rPr lang="fr-CH" dirty="0" err="1"/>
              <a:t>clouds</a:t>
            </a:r>
            <a:r>
              <a:rPr lang="fr-CH" dirty="0"/>
              <a:t> are transparent to </a:t>
            </a:r>
            <a:r>
              <a:rPr lang="fr-CH" dirty="0" err="1"/>
              <a:t>shortwave</a:t>
            </a:r>
            <a:r>
              <a:rPr lang="fr-CH" dirty="0"/>
              <a:t> (SW) radiation and </a:t>
            </a:r>
            <a:r>
              <a:rPr lang="fr-CH" dirty="0" err="1"/>
              <a:t>absorb</a:t>
            </a:r>
            <a:r>
              <a:rPr lang="fr-CH" dirty="0"/>
              <a:t> </a:t>
            </a:r>
            <a:r>
              <a:rPr lang="fr-CH" dirty="0" err="1"/>
              <a:t>emitted</a:t>
            </a:r>
            <a:r>
              <a:rPr lang="fr-CH" dirty="0"/>
              <a:t> </a:t>
            </a:r>
            <a:r>
              <a:rPr lang="fr-CH" dirty="0" err="1"/>
              <a:t>longwave</a:t>
            </a:r>
            <a:r>
              <a:rPr lang="fr-CH" dirty="0"/>
              <a:t> (LW) radiation </a:t>
            </a:r>
            <a:r>
              <a:rPr lang="fr-CH" dirty="0" err="1"/>
              <a:t>from</a:t>
            </a:r>
            <a:r>
              <a:rPr lang="fr-CH" dirty="0"/>
              <a:t> the </a:t>
            </a:r>
            <a:r>
              <a:rPr lang="fr-CH" dirty="0" err="1"/>
              <a:t>Earth</a:t>
            </a:r>
            <a:r>
              <a:rPr lang="fr-CH" dirty="0"/>
              <a:t>.</a:t>
            </a:r>
          </a:p>
          <a:p>
            <a:pPr lvl="1">
              <a:lnSpc>
                <a:spcPct val="120000"/>
              </a:lnSpc>
            </a:pPr>
            <a:r>
              <a:rPr lang="fr-CH" dirty="0"/>
              <a:t>Net </a:t>
            </a:r>
            <a:r>
              <a:rPr lang="fr-CH" dirty="0" err="1"/>
              <a:t>effect</a:t>
            </a:r>
            <a:r>
              <a:rPr lang="fr-CH" dirty="0"/>
              <a:t>: </a:t>
            </a:r>
            <a:r>
              <a:rPr lang="fr-CH" dirty="0" err="1"/>
              <a:t>Warming</a:t>
            </a:r>
            <a:r>
              <a:rPr lang="fr-CH" dirty="0"/>
              <a:t> </a:t>
            </a:r>
          </a:p>
          <a:p>
            <a:pPr>
              <a:lnSpc>
                <a:spcPct val="120000"/>
              </a:lnSpc>
            </a:pPr>
            <a:r>
              <a:rPr lang="fr-CH" dirty="0" err="1"/>
              <a:t>Low</a:t>
            </a:r>
            <a:r>
              <a:rPr lang="fr-CH" dirty="0"/>
              <a:t> </a:t>
            </a:r>
            <a:r>
              <a:rPr lang="fr-CH" dirty="0" err="1"/>
              <a:t>clouds</a:t>
            </a:r>
            <a:endParaRPr lang="fr-CH" dirty="0"/>
          </a:p>
          <a:p>
            <a:pPr lvl="1">
              <a:lnSpc>
                <a:spcPct val="120000"/>
              </a:lnSpc>
            </a:pPr>
            <a:r>
              <a:rPr lang="fr-CH" dirty="0" err="1"/>
              <a:t>Low</a:t>
            </a:r>
            <a:r>
              <a:rPr lang="fr-CH" dirty="0"/>
              <a:t>, </a:t>
            </a:r>
            <a:r>
              <a:rPr lang="fr-CH" dirty="0" err="1"/>
              <a:t>thick</a:t>
            </a:r>
            <a:r>
              <a:rPr lang="fr-CH" dirty="0"/>
              <a:t> </a:t>
            </a:r>
            <a:r>
              <a:rPr lang="fr-CH" dirty="0" err="1"/>
              <a:t>clouds</a:t>
            </a:r>
            <a:r>
              <a:rPr lang="fr-CH" dirty="0"/>
              <a:t> </a:t>
            </a:r>
            <a:r>
              <a:rPr lang="fr-CH" dirty="0" err="1"/>
              <a:t>reflect</a:t>
            </a:r>
            <a:r>
              <a:rPr lang="fr-CH" dirty="0"/>
              <a:t> SW </a:t>
            </a:r>
          </a:p>
          <a:p>
            <a:pPr lvl="1">
              <a:lnSpc>
                <a:spcPct val="120000"/>
              </a:lnSpc>
            </a:pPr>
            <a:r>
              <a:rPr lang="fr-CH" dirty="0" err="1"/>
              <a:t>They</a:t>
            </a:r>
            <a:r>
              <a:rPr lang="fr-CH" dirty="0"/>
              <a:t> </a:t>
            </a:r>
            <a:r>
              <a:rPr lang="fr-CH" dirty="0" err="1"/>
              <a:t>absorb</a:t>
            </a:r>
            <a:r>
              <a:rPr lang="fr-CH" dirty="0"/>
              <a:t> and </a:t>
            </a:r>
            <a:r>
              <a:rPr lang="fr-CH" dirty="0" err="1"/>
              <a:t>emit</a:t>
            </a:r>
            <a:r>
              <a:rPr lang="fr-CH" dirty="0"/>
              <a:t> LW radiation</a:t>
            </a:r>
          </a:p>
          <a:p>
            <a:pPr lvl="1">
              <a:lnSpc>
                <a:spcPct val="120000"/>
              </a:lnSpc>
            </a:pPr>
            <a:r>
              <a:rPr lang="fr-CH" dirty="0"/>
              <a:t>Net </a:t>
            </a:r>
            <a:r>
              <a:rPr lang="fr-CH" dirty="0" err="1"/>
              <a:t>effect</a:t>
            </a:r>
            <a:r>
              <a:rPr lang="fr-CH" dirty="0"/>
              <a:t>: </a:t>
            </a:r>
            <a:r>
              <a:rPr lang="fr-CH" dirty="0" err="1"/>
              <a:t>Cooling</a:t>
            </a:r>
            <a:endParaRPr lang="fr-CH" dirty="0"/>
          </a:p>
          <a:p>
            <a:pPr>
              <a:lnSpc>
                <a:spcPct val="120000"/>
              </a:lnSpc>
            </a:pPr>
            <a:r>
              <a:rPr lang="fr-CH" dirty="0" err="1"/>
              <a:t>Overall</a:t>
            </a:r>
            <a:r>
              <a:rPr lang="fr-CH" dirty="0"/>
              <a:t> </a:t>
            </a:r>
            <a:r>
              <a:rPr lang="fr-CH" dirty="0" err="1"/>
              <a:t>effect</a:t>
            </a:r>
            <a:r>
              <a:rPr lang="fr-CH" dirty="0"/>
              <a:t>: </a:t>
            </a:r>
            <a:r>
              <a:rPr lang="fr-CH" dirty="0" err="1"/>
              <a:t>Cooling</a:t>
            </a:r>
            <a:endParaRPr lang="fr-CH" dirty="0"/>
          </a:p>
        </p:txBody>
      </p:sp>
      <p:sp>
        <p:nvSpPr>
          <p:cNvPr id="6" name="Title 5"/>
          <p:cNvSpPr>
            <a:spLocks noGrp="1"/>
          </p:cNvSpPr>
          <p:nvPr>
            <p:ph type="title"/>
          </p:nvPr>
        </p:nvSpPr>
        <p:spPr>
          <a:xfrm>
            <a:off x="1206501" y="174710"/>
            <a:ext cx="8362863" cy="1430337"/>
          </a:xfrm>
        </p:spPr>
        <p:txBody>
          <a:bodyPr/>
          <a:lstStyle/>
          <a:p>
            <a:r>
              <a:rPr lang="en-US" dirty="0"/>
              <a:t>Solution: How do clouds affect our climate?</a:t>
            </a:r>
          </a:p>
        </p:txBody>
      </p:sp>
      <p:pic>
        <p:nvPicPr>
          <p:cNvPr id="3" name="Picture 2">
            <a:extLst>
              <a:ext uri="{FF2B5EF4-FFF2-40B4-BE49-F238E27FC236}">
                <a16:creationId xmlns:a16="http://schemas.microsoft.com/office/drawing/2014/main" id="{DF992E5F-7D37-4E62-8E97-CA113AFDC245}"/>
              </a:ext>
            </a:extLst>
          </p:cNvPr>
          <p:cNvPicPr>
            <a:picLocks noChangeAspect="1"/>
          </p:cNvPicPr>
          <p:nvPr/>
        </p:nvPicPr>
        <p:blipFill>
          <a:blip r:embed="rId2"/>
          <a:stretch>
            <a:fillRect/>
          </a:stretch>
        </p:blipFill>
        <p:spPr>
          <a:xfrm>
            <a:off x="7546019" y="1177813"/>
            <a:ext cx="3682817" cy="2714705"/>
          </a:xfrm>
          <a:prstGeom prst="rect">
            <a:avLst/>
          </a:prstGeom>
        </p:spPr>
      </p:pic>
      <p:sp>
        <p:nvSpPr>
          <p:cNvPr id="4" name="TextBox 3">
            <a:extLst>
              <a:ext uri="{FF2B5EF4-FFF2-40B4-BE49-F238E27FC236}">
                <a16:creationId xmlns:a16="http://schemas.microsoft.com/office/drawing/2014/main" id="{B07E1FCF-F776-479E-A897-B2ECF073AC31}"/>
              </a:ext>
            </a:extLst>
          </p:cNvPr>
          <p:cNvSpPr txBox="1"/>
          <p:nvPr/>
        </p:nvSpPr>
        <p:spPr>
          <a:xfrm>
            <a:off x="8859914" y="889878"/>
            <a:ext cx="1377300" cy="369332"/>
          </a:xfrm>
          <a:prstGeom prst="rect">
            <a:avLst/>
          </a:prstGeom>
          <a:noFill/>
        </p:spPr>
        <p:txBody>
          <a:bodyPr wrap="none" rtlCol="0">
            <a:spAutoFit/>
          </a:bodyPr>
          <a:lstStyle/>
          <a:p>
            <a:r>
              <a:rPr lang="en-GB" b="1" dirty="0"/>
              <a:t>High cloud</a:t>
            </a:r>
            <a:endParaRPr lang="LID4096" b="1" dirty="0"/>
          </a:p>
        </p:txBody>
      </p:sp>
      <p:pic>
        <p:nvPicPr>
          <p:cNvPr id="8" name="Picture 7">
            <a:extLst>
              <a:ext uri="{FF2B5EF4-FFF2-40B4-BE49-F238E27FC236}">
                <a16:creationId xmlns:a16="http://schemas.microsoft.com/office/drawing/2014/main" id="{A2D3ADFA-3AB8-4FE8-A001-263A5E7D5B28}"/>
              </a:ext>
            </a:extLst>
          </p:cNvPr>
          <p:cNvPicPr>
            <a:picLocks noChangeAspect="1"/>
          </p:cNvPicPr>
          <p:nvPr/>
        </p:nvPicPr>
        <p:blipFill>
          <a:blip r:embed="rId3"/>
          <a:stretch>
            <a:fillRect/>
          </a:stretch>
        </p:blipFill>
        <p:spPr>
          <a:xfrm>
            <a:off x="7771261" y="4381500"/>
            <a:ext cx="3457575" cy="2476500"/>
          </a:xfrm>
          <a:prstGeom prst="rect">
            <a:avLst/>
          </a:prstGeom>
        </p:spPr>
      </p:pic>
      <p:sp>
        <p:nvSpPr>
          <p:cNvPr id="37" name="TextBox 36">
            <a:extLst>
              <a:ext uri="{FF2B5EF4-FFF2-40B4-BE49-F238E27FC236}">
                <a16:creationId xmlns:a16="http://schemas.microsoft.com/office/drawing/2014/main" id="{8A17D808-3234-4376-AAE9-3021B87C846C}"/>
              </a:ext>
            </a:extLst>
          </p:cNvPr>
          <p:cNvSpPr txBox="1"/>
          <p:nvPr/>
        </p:nvSpPr>
        <p:spPr>
          <a:xfrm>
            <a:off x="8811398" y="4012168"/>
            <a:ext cx="1326004" cy="369332"/>
          </a:xfrm>
          <a:prstGeom prst="rect">
            <a:avLst/>
          </a:prstGeom>
          <a:noFill/>
        </p:spPr>
        <p:txBody>
          <a:bodyPr wrap="none" rtlCol="0">
            <a:spAutoFit/>
          </a:bodyPr>
          <a:lstStyle/>
          <a:p>
            <a:r>
              <a:rPr lang="en-GB" b="1" dirty="0"/>
              <a:t>Low cloud</a:t>
            </a:r>
            <a:endParaRPr lang="LID4096" b="1" dirty="0"/>
          </a:p>
        </p:txBody>
      </p:sp>
    </p:spTree>
    <p:extLst>
      <p:ext uri="{BB962C8B-B14F-4D97-AF65-F5344CB8AC3E}">
        <p14:creationId xmlns:p14="http://schemas.microsoft.com/office/powerpoint/2010/main" val="2416281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3654144" y="2881948"/>
            <a:ext cx="4889500" cy="1430337"/>
          </a:xfrm>
        </p:spPr>
        <p:txBody>
          <a:bodyPr/>
          <a:lstStyle/>
          <a:p>
            <a:r>
              <a:rPr lang="en-GB" dirty="0"/>
              <a:t>Recap from lecture</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Tree>
    <p:extLst>
      <p:ext uri="{BB962C8B-B14F-4D97-AF65-F5344CB8AC3E}">
        <p14:creationId xmlns:p14="http://schemas.microsoft.com/office/powerpoint/2010/main" val="259249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6767067" cy="1430337"/>
          </a:xfrm>
        </p:spPr>
        <p:txBody>
          <a:bodyPr/>
          <a:lstStyle/>
          <a:p>
            <a:r>
              <a:rPr lang="de-CH" dirty="0"/>
              <a:t>Aerosol-radiation </a:t>
            </a:r>
            <a:r>
              <a:rPr lang="de-CH" dirty="0" err="1"/>
              <a:t>interaction</a:t>
            </a:r>
            <a:endParaRPr lang="fr-CH"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945"/>
          <a:stretch/>
        </p:blipFill>
        <p:spPr>
          <a:xfrm>
            <a:off x="1335424" y="1223927"/>
            <a:ext cx="7018533" cy="5124990"/>
          </a:xfrm>
          <a:prstGeom prst="rect">
            <a:avLst/>
          </a:prstGeom>
        </p:spPr>
      </p:pic>
      <p:sp>
        <p:nvSpPr>
          <p:cNvPr id="6" name="Rectangle 5"/>
          <p:cNvSpPr/>
          <p:nvPr/>
        </p:nvSpPr>
        <p:spPr>
          <a:xfrm>
            <a:off x="750676" y="6409865"/>
            <a:ext cx="5010859" cy="276999"/>
          </a:xfrm>
          <a:prstGeom prst="rect">
            <a:avLst/>
          </a:prstGeom>
        </p:spPr>
        <p:txBody>
          <a:bodyPr wrap="none">
            <a:spAutoFit/>
          </a:bodyPr>
          <a:lstStyle/>
          <a:p>
            <a:r>
              <a:rPr lang="fr-CH" sz="1200" dirty="0"/>
              <a:t>http://www.climatechange2013.org/report/reports-graphic/ch7-graphics/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66449" b="66430"/>
          <a:stretch/>
        </p:blipFill>
        <p:spPr>
          <a:xfrm>
            <a:off x="8482881" y="1531165"/>
            <a:ext cx="1729138" cy="173893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50900"/>
          <a:stretch/>
        </p:blipFill>
        <p:spPr>
          <a:xfrm>
            <a:off x="8463047" y="4282268"/>
            <a:ext cx="1748972" cy="1760086"/>
          </a:xfrm>
          <a:prstGeom prst="rect">
            <a:avLst/>
          </a:prstGeom>
        </p:spPr>
      </p:pic>
      <p:sp>
        <p:nvSpPr>
          <p:cNvPr id="9" name="TextBox 8"/>
          <p:cNvSpPr txBox="1"/>
          <p:nvPr/>
        </p:nvSpPr>
        <p:spPr>
          <a:xfrm>
            <a:off x="8412669" y="576000"/>
            <a:ext cx="2669859" cy="738664"/>
          </a:xfrm>
          <a:prstGeom prst="rect">
            <a:avLst/>
          </a:prstGeom>
          <a:noFill/>
        </p:spPr>
        <p:txBody>
          <a:bodyPr wrap="square" rtlCol="0">
            <a:spAutoFit/>
          </a:bodyPr>
          <a:lstStyle/>
          <a:p>
            <a:r>
              <a:rPr lang="de-CH" sz="1400" dirty="0"/>
              <a:t>Aerosols </a:t>
            </a:r>
            <a:r>
              <a:rPr lang="de-CH" sz="1400" dirty="0" err="1"/>
              <a:t>reflect</a:t>
            </a:r>
            <a:r>
              <a:rPr lang="de-CH" sz="1400" dirty="0"/>
              <a:t> solar </a:t>
            </a:r>
            <a:r>
              <a:rPr lang="de-CH" sz="1400" dirty="0" err="1"/>
              <a:t>radiation</a:t>
            </a:r>
            <a:r>
              <a:rPr lang="de-CH" sz="1400" dirty="0"/>
              <a:t>, </a:t>
            </a:r>
            <a:r>
              <a:rPr lang="de-CH" sz="1400" dirty="0" err="1"/>
              <a:t>thereby</a:t>
            </a:r>
            <a:r>
              <a:rPr lang="de-CH" sz="1400" dirty="0"/>
              <a:t> </a:t>
            </a:r>
            <a:r>
              <a:rPr lang="de-CH" sz="1400" dirty="0" err="1"/>
              <a:t>shielding</a:t>
            </a:r>
            <a:r>
              <a:rPr lang="de-CH" sz="1400" dirty="0"/>
              <a:t> (</a:t>
            </a:r>
            <a:r>
              <a:rPr lang="de-CH" sz="1400" dirty="0" err="1"/>
              <a:t>masking</a:t>
            </a:r>
            <a:r>
              <a:rPr lang="de-CH" sz="1400" dirty="0"/>
              <a:t>) </a:t>
            </a:r>
            <a:r>
              <a:rPr lang="de-CH" sz="1400" dirty="0" err="1"/>
              <a:t>the</a:t>
            </a:r>
            <a:r>
              <a:rPr lang="de-CH" sz="1400" dirty="0"/>
              <a:t> </a:t>
            </a:r>
            <a:r>
              <a:rPr lang="de-CH" sz="1400" dirty="0" err="1"/>
              <a:t>Earth’s</a:t>
            </a:r>
            <a:r>
              <a:rPr lang="de-CH" sz="1400" dirty="0"/>
              <a:t> </a:t>
            </a:r>
            <a:r>
              <a:rPr lang="de-CH" sz="1400" dirty="0" err="1"/>
              <a:t>surface</a:t>
            </a:r>
            <a:r>
              <a:rPr lang="de-CH" sz="1400" dirty="0"/>
              <a:t> </a:t>
            </a:r>
            <a:r>
              <a:rPr lang="de-CH" sz="1400" dirty="0" err="1"/>
              <a:t>from</a:t>
            </a:r>
            <a:r>
              <a:rPr lang="de-CH" sz="1400" dirty="0"/>
              <a:t> </a:t>
            </a:r>
            <a:r>
              <a:rPr lang="de-CH" sz="1400" dirty="0" err="1"/>
              <a:t>radiation</a:t>
            </a:r>
            <a:endParaRPr lang="fr-CH" sz="1400" dirty="0"/>
          </a:p>
        </p:txBody>
      </p:sp>
      <p:sp>
        <p:nvSpPr>
          <p:cNvPr id="10" name="TextBox 9"/>
          <p:cNvSpPr txBox="1"/>
          <p:nvPr/>
        </p:nvSpPr>
        <p:spPr>
          <a:xfrm>
            <a:off x="8392833" y="3750499"/>
            <a:ext cx="3115484" cy="523220"/>
          </a:xfrm>
          <a:prstGeom prst="rect">
            <a:avLst/>
          </a:prstGeom>
          <a:noFill/>
        </p:spPr>
        <p:txBody>
          <a:bodyPr wrap="square" rtlCol="0">
            <a:spAutoFit/>
          </a:bodyPr>
          <a:lstStyle/>
          <a:p>
            <a:r>
              <a:rPr lang="de-CH" sz="1400" dirty="0"/>
              <a:t>Aerosols </a:t>
            </a:r>
            <a:r>
              <a:rPr lang="de-CH" sz="1400" dirty="0" err="1"/>
              <a:t>absorb</a:t>
            </a:r>
            <a:r>
              <a:rPr lang="de-CH" sz="1400" dirty="0"/>
              <a:t> solar </a:t>
            </a:r>
            <a:r>
              <a:rPr lang="de-CH" sz="1400" dirty="0" err="1"/>
              <a:t>radiation</a:t>
            </a:r>
            <a:r>
              <a:rPr lang="de-CH" sz="1400" dirty="0"/>
              <a:t>, </a:t>
            </a:r>
            <a:r>
              <a:rPr lang="de-CH" sz="1400" dirty="0" err="1"/>
              <a:t>thereby</a:t>
            </a:r>
            <a:r>
              <a:rPr lang="de-CH" sz="1400" dirty="0"/>
              <a:t> </a:t>
            </a:r>
            <a:r>
              <a:rPr lang="de-CH" sz="1400" dirty="0" err="1"/>
              <a:t>warming</a:t>
            </a:r>
            <a:r>
              <a:rPr lang="de-CH" sz="1400" dirty="0"/>
              <a:t> </a:t>
            </a:r>
            <a:r>
              <a:rPr lang="de-CH" sz="1400" dirty="0" err="1"/>
              <a:t>the</a:t>
            </a:r>
            <a:r>
              <a:rPr lang="de-CH" sz="1400" dirty="0"/>
              <a:t> </a:t>
            </a:r>
            <a:r>
              <a:rPr lang="de-CH" sz="1400" dirty="0" err="1"/>
              <a:t>air</a:t>
            </a:r>
            <a:endParaRPr lang="fr-CH" sz="1400" dirty="0"/>
          </a:p>
        </p:txBody>
      </p:sp>
      <p:sp>
        <p:nvSpPr>
          <p:cNvPr id="11" name="TextBox 10"/>
          <p:cNvSpPr txBox="1"/>
          <p:nvPr/>
        </p:nvSpPr>
        <p:spPr>
          <a:xfrm>
            <a:off x="10307117" y="1531165"/>
            <a:ext cx="1602029" cy="738664"/>
          </a:xfrm>
          <a:prstGeom prst="rect">
            <a:avLst/>
          </a:prstGeom>
          <a:noFill/>
        </p:spPr>
        <p:txBody>
          <a:bodyPr wrap="square" rtlCol="0">
            <a:spAutoFit/>
          </a:bodyPr>
          <a:lstStyle/>
          <a:p>
            <a:r>
              <a:rPr lang="de-CH" sz="1400" dirty="0"/>
              <a:t>Ammonium, </a:t>
            </a:r>
            <a:r>
              <a:rPr lang="de-CH" sz="1400" dirty="0" err="1"/>
              <a:t>sulfate</a:t>
            </a:r>
            <a:r>
              <a:rPr lang="de-CH" sz="1400" dirty="0"/>
              <a:t>, </a:t>
            </a:r>
            <a:r>
              <a:rPr lang="de-CH" sz="1400" dirty="0" err="1"/>
              <a:t>nitrate</a:t>
            </a:r>
            <a:r>
              <a:rPr lang="de-CH" sz="1400" dirty="0"/>
              <a:t>, </a:t>
            </a:r>
            <a:r>
              <a:rPr lang="de-CH" sz="1400" dirty="0" err="1"/>
              <a:t>some</a:t>
            </a:r>
            <a:r>
              <a:rPr lang="de-CH" sz="1400" dirty="0"/>
              <a:t> </a:t>
            </a:r>
            <a:r>
              <a:rPr lang="de-CH" sz="1400" dirty="0" err="1"/>
              <a:t>organics</a:t>
            </a:r>
            <a:endParaRPr lang="fr-CH" sz="1400" dirty="0"/>
          </a:p>
        </p:txBody>
      </p:sp>
      <p:sp>
        <p:nvSpPr>
          <p:cNvPr id="12" name="TextBox 11"/>
          <p:cNvSpPr txBox="1"/>
          <p:nvPr/>
        </p:nvSpPr>
        <p:spPr>
          <a:xfrm>
            <a:off x="10307117" y="4384786"/>
            <a:ext cx="1375258" cy="738664"/>
          </a:xfrm>
          <a:prstGeom prst="rect">
            <a:avLst/>
          </a:prstGeom>
          <a:noFill/>
        </p:spPr>
        <p:txBody>
          <a:bodyPr wrap="square" rtlCol="0">
            <a:spAutoFit/>
          </a:bodyPr>
          <a:lstStyle/>
          <a:p>
            <a:r>
              <a:rPr lang="de-CH" sz="1400" dirty="0" err="1"/>
              <a:t>Soot</a:t>
            </a:r>
            <a:r>
              <a:rPr lang="de-CH" sz="1400" dirty="0"/>
              <a:t> and </a:t>
            </a:r>
            <a:r>
              <a:rPr lang="de-CH" sz="1400" dirty="0" err="1"/>
              <a:t>some</a:t>
            </a:r>
            <a:r>
              <a:rPr lang="de-CH" sz="1400" dirty="0"/>
              <a:t> </a:t>
            </a:r>
            <a:r>
              <a:rPr lang="de-CH" sz="1400" dirty="0" err="1"/>
              <a:t>types</a:t>
            </a:r>
            <a:r>
              <a:rPr lang="de-CH" sz="1400" dirty="0"/>
              <a:t> </a:t>
            </a:r>
            <a:r>
              <a:rPr lang="de-CH" sz="1400" dirty="0" err="1"/>
              <a:t>of</a:t>
            </a:r>
            <a:r>
              <a:rPr lang="de-CH" sz="1400" dirty="0"/>
              <a:t> </a:t>
            </a:r>
            <a:r>
              <a:rPr lang="de-CH" sz="1400" dirty="0" err="1"/>
              <a:t>mineral</a:t>
            </a:r>
            <a:r>
              <a:rPr lang="de-CH" sz="1400" dirty="0"/>
              <a:t> </a:t>
            </a:r>
            <a:r>
              <a:rPr lang="de-CH" sz="1400" dirty="0" err="1"/>
              <a:t>dust</a:t>
            </a:r>
            <a:endParaRPr lang="fr-CH" sz="1400" dirty="0"/>
          </a:p>
        </p:txBody>
      </p:sp>
      <p:sp>
        <p:nvSpPr>
          <p:cNvPr id="14" name="Slide Number Placeholder 13"/>
          <p:cNvSpPr>
            <a:spLocks noGrp="1"/>
          </p:cNvSpPr>
          <p:nvPr>
            <p:ph type="sldNum" sz="quarter" idx="12"/>
          </p:nvPr>
        </p:nvSpPr>
        <p:spPr/>
        <p:txBody>
          <a:bodyPr/>
          <a:lstStyle/>
          <a:p>
            <a:fld id="{1E213361-BA36-4883-A46E-4C83F9116A2A}" type="slidenum">
              <a:rPr lang="fr-CH" smtClean="0"/>
              <a:t>5</a:t>
            </a:fld>
            <a:endParaRPr lang="fr-CH"/>
          </a:p>
        </p:txBody>
      </p:sp>
    </p:spTree>
    <p:extLst>
      <p:ext uri="{BB962C8B-B14F-4D97-AF65-F5344CB8AC3E}">
        <p14:creationId xmlns:p14="http://schemas.microsoft.com/office/powerpoint/2010/main" val="254732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501" y="1969433"/>
            <a:ext cx="9834877" cy="3992454"/>
          </a:xfrm>
        </p:spPr>
      </p:pic>
      <p:sp>
        <p:nvSpPr>
          <p:cNvPr id="3" name="Title 2"/>
          <p:cNvSpPr>
            <a:spLocks noGrp="1"/>
          </p:cNvSpPr>
          <p:nvPr>
            <p:ph type="title"/>
          </p:nvPr>
        </p:nvSpPr>
        <p:spPr>
          <a:xfrm>
            <a:off x="1206501" y="174710"/>
            <a:ext cx="7564424" cy="1430337"/>
          </a:xfrm>
        </p:spPr>
        <p:txBody>
          <a:bodyPr/>
          <a:lstStyle/>
          <a:p>
            <a:r>
              <a:rPr lang="de-CH" dirty="0"/>
              <a:t>Aerosol-</a:t>
            </a:r>
            <a:r>
              <a:rPr lang="de-CH" dirty="0" err="1"/>
              <a:t>cloud</a:t>
            </a:r>
            <a:r>
              <a:rPr lang="de-CH" dirty="0"/>
              <a:t> </a:t>
            </a:r>
            <a:r>
              <a:rPr lang="de-CH" dirty="0" err="1"/>
              <a:t>interactions</a:t>
            </a:r>
            <a:endParaRPr lang="fr-CH" dirty="0"/>
          </a:p>
        </p:txBody>
      </p:sp>
      <p:sp>
        <p:nvSpPr>
          <p:cNvPr id="5" name="Rectangle 4"/>
          <p:cNvSpPr/>
          <p:nvPr/>
        </p:nvSpPr>
        <p:spPr>
          <a:xfrm>
            <a:off x="1206501" y="2326233"/>
            <a:ext cx="1631289" cy="352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TextBox 6"/>
          <p:cNvSpPr txBox="1"/>
          <p:nvPr/>
        </p:nvSpPr>
        <p:spPr>
          <a:xfrm>
            <a:off x="5560828" y="1465158"/>
            <a:ext cx="5023045" cy="400110"/>
          </a:xfrm>
          <a:prstGeom prst="rect">
            <a:avLst/>
          </a:prstGeom>
          <a:noFill/>
        </p:spPr>
        <p:txBody>
          <a:bodyPr wrap="square" rtlCol="0">
            <a:spAutoFit/>
          </a:bodyPr>
          <a:lstStyle/>
          <a:p>
            <a:pPr algn="ctr"/>
            <a:r>
              <a:rPr lang="de-CH" sz="2000" b="1" dirty="0" err="1">
                <a:solidFill>
                  <a:schemeClr val="accent1"/>
                </a:solidFill>
              </a:rPr>
              <a:t>Polluted</a:t>
            </a:r>
            <a:r>
              <a:rPr lang="de-CH" sz="2000" b="1" dirty="0">
                <a:solidFill>
                  <a:schemeClr val="accent1"/>
                </a:solidFill>
              </a:rPr>
              <a:t> </a:t>
            </a:r>
            <a:r>
              <a:rPr lang="de-CH" sz="2000" b="1" dirty="0" err="1">
                <a:solidFill>
                  <a:schemeClr val="accent1"/>
                </a:solidFill>
              </a:rPr>
              <a:t>atmosphere</a:t>
            </a:r>
            <a:r>
              <a:rPr lang="de-CH" sz="2000" b="1" dirty="0">
                <a:solidFill>
                  <a:schemeClr val="accent1"/>
                </a:solidFill>
              </a:rPr>
              <a:t> and </a:t>
            </a:r>
            <a:r>
              <a:rPr lang="de-CH" sz="2000" b="1" dirty="0" err="1">
                <a:solidFill>
                  <a:schemeClr val="accent1"/>
                </a:solidFill>
              </a:rPr>
              <a:t>clouds</a:t>
            </a:r>
            <a:endParaRPr lang="fr-CH" sz="2000" b="1" dirty="0">
              <a:solidFill>
                <a:schemeClr val="accent1"/>
              </a:solidFill>
            </a:endParaRPr>
          </a:p>
        </p:txBody>
      </p:sp>
      <p:sp>
        <p:nvSpPr>
          <p:cNvPr id="8" name="TextBox 7"/>
          <p:cNvSpPr txBox="1"/>
          <p:nvPr/>
        </p:nvSpPr>
        <p:spPr>
          <a:xfrm>
            <a:off x="1937310" y="1465158"/>
            <a:ext cx="2139695" cy="400110"/>
          </a:xfrm>
          <a:prstGeom prst="rect">
            <a:avLst/>
          </a:prstGeom>
          <a:noFill/>
        </p:spPr>
        <p:txBody>
          <a:bodyPr wrap="square" rtlCol="0">
            <a:spAutoFit/>
          </a:bodyPr>
          <a:lstStyle/>
          <a:p>
            <a:r>
              <a:rPr lang="de-CH" sz="2000" b="1" dirty="0" err="1">
                <a:solidFill>
                  <a:schemeClr val="accent2"/>
                </a:solidFill>
              </a:rPr>
              <a:t>Pristine</a:t>
            </a:r>
            <a:r>
              <a:rPr lang="de-CH" sz="2000" b="1" dirty="0">
                <a:solidFill>
                  <a:schemeClr val="accent2"/>
                </a:solidFill>
              </a:rPr>
              <a:t> </a:t>
            </a:r>
            <a:r>
              <a:rPr lang="de-CH" sz="2000" b="1" dirty="0" err="1">
                <a:solidFill>
                  <a:schemeClr val="accent2"/>
                </a:solidFill>
              </a:rPr>
              <a:t>clouds</a:t>
            </a:r>
            <a:endParaRPr lang="fr-CH" sz="2000" b="1" dirty="0">
              <a:solidFill>
                <a:schemeClr val="accent2"/>
              </a:solidFill>
            </a:endParaRPr>
          </a:p>
        </p:txBody>
      </p:sp>
      <p:sp>
        <p:nvSpPr>
          <p:cNvPr id="9" name="TextBox 8"/>
          <p:cNvSpPr txBox="1"/>
          <p:nvPr/>
        </p:nvSpPr>
        <p:spPr>
          <a:xfrm>
            <a:off x="6956755" y="6176232"/>
            <a:ext cx="1411833" cy="307777"/>
          </a:xfrm>
          <a:prstGeom prst="rect">
            <a:avLst/>
          </a:prstGeom>
          <a:noFill/>
        </p:spPr>
        <p:txBody>
          <a:bodyPr wrap="square" rtlCol="0">
            <a:spAutoFit/>
          </a:bodyPr>
          <a:lstStyle/>
          <a:p>
            <a:r>
              <a:rPr lang="de-CH" sz="1400" b="1" dirty="0">
                <a:solidFill>
                  <a:schemeClr val="accent1"/>
                </a:solidFill>
              </a:rPr>
              <a:t>Higher </a:t>
            </a:r>
            <a:r>
              <a:rPr lang="de-CH" sz="1400" b="1" dirty="0" err="1">
                <a:solidFill>
                  <a:schemeClr val="accent1"/>
                </a:solidFill>
              </a:rPr>
              <a:t>albedo</a:t>
            </a:r>
            <a:endParaRPr lang="fr-CH" sz="1400" b="1" dirty="0">
              <a:solidFill>
                <a:schemeClr val="accent1"/>
              </a:solidFill>
            </a:endParaRPr>
          </a:p>
        </p:txBody>
      </p:sp>
      <p:sp>
        <p:nvSpPr>
          <p:cNvPr id="10" name="TextBox 9"/>
          <p:cNvSpPr txBox="1"/>
          <p:nvPr/>
        </p:nvSpPr>
        <p:spPr>
          <a:xfrm>
            <a:off x="9172041" y="6176232"/>
            <a:ext cx="1411833" cy="307777"/>
          </a:xfrm>
          <a:prstGeom prst="rect">
            <a:avLst/>
          </a:prstGeom>
          <a:noFill/>
        </p:spPr>
        <p:txBody>
          <a:bodyPr wrap="square" rtlCol="0">
            <a:spAutoFit/>
          </a:bodyPr>
          <a:lstStyle/>
          <a:p>
            <a:r>
              <a:rPr lang="de-CH" sz="1400" b="1" dirty="0" err="1">
                <a:solidFill>
                  <a:schemeClr val="accent1"/>
                </a:solidFill>
              </a:rPr>
              <a:t>No</a:t>
            </a:r>
            <a:r>
              <a:rPr lang="de-CH" sz="1400" b="1" dirty="0">
                <a:solidFill>
                  <a:schemeClr val="accent1"/>
                </a:solidFill>
              </a:rPr>
              <a:t> </a:t>
            </a:r>
            <a:r>
              <a:rPr lang="de-CH" sz="1400" b="1" dirty="0" err="1">
                <a:solidFill>
                  <a:schemeClr val="accent1"/>
                </a:solidFill>
              </a:rPr>
              <a:t>big</a:t>
            </a:r>
            <a:r>
              <a:rPr lang="de-CH" sz="1400" b="1" dirty="0">
                <a:solidFill>
                  <a:schemeClr val="accent1"/>
                </a:solidFill>
              </a:rPr>
              <a:t> </a:t>
            </a:r>
            <a:r>
              <a:rPr lang="de-CH" sz="1400" b="1" dirty="0" err="1">
                <a:solidFill>
                  <a:schemeClr val="accent1"/>
                </a:solidFill>
              </a:rPr>
              <a:t>drops</a:t>
            </a:r>
            <a:endParaRPr lang="fr-CH" sz="1400" b="1" dirty="0">
              <a:solidFill>
                <a:schemeClr val="accent1"/>
              </a:solidFill>
            </a:endParaRPr>
          </a:p>
        </p:txBody>
      </p:sp>
      <p:sp>
        <p:nvSpPr>
          <p:cNvPr id="11" name="TextBox 10"/>
          <p:cNvSpPr txBox="1"/>
          <p:nvPr/>
        </p:nvSpPr>
        <p:spPr>
          <a:xfrm>
            <a:off x="4789730" y="5961887"/>
            <a:ext cx="2057636" cy="738664"/>
          </a:xfrm>
          <a:prstGeom prst="rect">
            <a:avLst/>
          </a:prstGeom>
          <a:noFill/>
        </p:spPr>
        <p:txBody>
          <a:bodyPr wrap="square" rtlCol="0">
            <a:spAutoFit/>
          </a:bodyPr>
          <a:lstStyle/>
          <a:p>
            <a:r>
              <a:rPr lang="de-CH" sz="1400" b="1" dirty="0">
                <a:solidFill>
                  <a:schemeClr val="accent1"/>
                </a:solidFill>
              </a:rPr>
              <a:t>Air </a:t>
            </a:r>
            <a:r>
              <a:rPr lang="de-CH" sz="1400" b="1" dirty="0" err="1">
                <a:solidFill>
                  <a:schemeClr val="accent1"/>
                </a:solidFill>
              </a:rPr>
              <a:t>becomes</a:t>
            </a:r>
            <a:r>
              <a:rPr lang="de-CH" sz="1400" b="1" dirty="0">
                <a:solidFill>
                  <a:schemeClr val="accent1"/>
                </a:solidFill>
              </a:rPr>
              <a:t> warmer and </a:t>
            </a:r>
            <a:r>
              <a:rPr lang="de-CH" sz="1400" b="1" dirty="0" err="1">
                <a:solidFill>
                  <a:schemeClr val="accent1"/>
                </a:solidFill>
              </a:rPr>
              <a:t>clouds</a:t>
            </a:r>
            <a:r>
              <a:rPr lang="de-CH" sz="1400" b="1" dirty="0">
                <a:solidFill>
                  <a:schemeClr val="accent1"/>
                </a:solidFill>
              </a:rPr>
              <a:t> do not form </a:t>
            </a:r>
            <a:r>
              <a:rPr lang="de-CH" sz="1400" b="1" dirty="0" err="1">
                <a:solidFill>
                  <a:schemeClr val="accent1"/>
                </a:solidFill>
              </a:rPr>
              <a:t>or</a:t>
            </a:r>
            <a:r>
              <a:rPr lang="de-CH" sz="1400" b="1" dirty="0">
                <a:solidFill>
                  <a:schemeClr val="accent1"/>
                </a:solidFill>
              </a:rPr>
              <a:t> </a:t>
            </a:r>
            <a:r>
              <a:rPr lang="de-CH" sz="1400" b="1" dirty="0" err="1">
                <a:solidFill>
                  <a:schemeClr val="accent1"/>
                </a:solidFill>
              </a:rPr>
              <a:t>evaporate</a:t>
            </a:r>
            <a:endParaRPr lang="fr-CH" sz="1400" b="1" dirty="0">
              <a:solidFill>
                <a:schemeClr val="accent1"/>
              </a:solidFill>
            </a:endParaRPr>
          </a:p>
        </p:txBody>
      </p:sp>
      <p:cxnSp>
        <p:nvCxnSpPr>
          <p:cNvPr id="13" name="Straight Connector 12"/>
          <p:cNvCxnSpPr/>
          <p:nvPr/>
        </p:nvCxnSpPr>
        <p:spPr>
          <a:xfrm>
            <a:off x="4789730" y="1465158"/>
            <a:ext cx="0" cy="50111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14"/>
          <p:cNvSpPr>
            <a:spLocks noGrp="1"/>
          </p:cNvSpPr>
          <p:nvPr>
            <p:ph type="sldNum" sz="quarter" idx="12"/>
          </p:nvPr>
        </p:nvSpPr>
        <p:spPr/>
        <p:txBody>
          <a:bodyPr/>
          <a:lstStyle/>
          <a:p>
            <a:fld id="{1E213361-BA36-4883-A46E-4C83F9116A2A}" type="slidenum">
              <a:rPr lang="fr-CH" smtClean="0"/>
              <a:t>6</a:t>
            </a:fld>
            <a:endParaRPr lang="fr-CH"/>
          </a:p>
        </p:txBody>
      </p:sp>
      <p:sp>
        <p:nvSpPr>
          <p:cNvPr id="2" name="TextBox 1">
            <a:extLst>
              <a:ext uri="{FF2B5EF4-FFF2-40B4-BE49-F238E27FC236}">
                <a16:creationId xmlns:a16="http://schemas.microsoft.com/office/drawing/2014/main" id="{F5D3D763-E368-4C72-A95B-E444CFD31B8A}"/>
              </a:ext>
            </a:extLst>
          </p:cNvPr>
          <p:cNvSpPr txBox="1"/>
          <p:nvPr/>
        </p:nvSpPr>
        <p:spPr>
          <a:xfrm>
            <a:off x="819807" y="6285186"/>
            <a:ext cx="3746641" cy="307777"/>
          </a:xfrm>
          <a:prstGeom prst="rect">
            <a:avLst/>
          </a:prstGeom>
          <a:noFill/>
        </p:spPr>
        <p:txBody>
          <a:bodyPr wrap="square" rtlCol="0">
            <a:spAutoFit/>
          </a:bodyPr>
          <a:lstStyle/>
          <a:p>
            <a:r>
              <a:rPr lang="de-CH" sz="1400" dirty="0"/>
              <a:t>CDNC – cloud droplet number concentration </a:t>
            </a:r>
            <a:endParaRPr lang="en-CH" sz="1400" dirty="0"/>
          </a:p>
        </p:txBody>
      </p:sp>
    </p:spTree>
    <p:extLst>
      <p:ext uri="{BB962C8B-B14F-4D97-AF65-F5344CB8AC3E}">
        <p14:creationId xmlns:p14="http://schemas.microsoft.com/office/powerpoint/2010/main" val="3820316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50806" b="48607"/>
          <a:stretch/>
        </p:blipFill>
        <p:spPr>
          <a:xfrm>
            <a:off x="1206501" y="1337292"/>
            <a:ext cx="5805939" cy="4549162"/>
          </a:xfrm>
          <a:prstGeom prst="rect">
            <a:avLst/>
          </a:prstGeom>
        </p:spPr>
      </p:pic>
      <p:sp>
        <p:nvSpPr>
          <p:cNvPr id="3" name="Title 2"/>
          <p:cNvSpPr>
            <a:spLocks noGrp="1"/>
          </p:cNvSpPr>
          <p:nvPr>
            <p:ph type="title"/>
          </p:nvPr>
        </p:nvSpPr>
        <p:spPr/>
        <p:txBody>
          <a:bodyPr/>
          <a:lstStyle/>
          <a:p>
            <a:r>
              <a:rPr lang="de-CH" dirty="0"/>
              <a:t>ERF </a:t>
            </a:r>
            <a:r>
              <a:rPr lang="de-CH" dirty="0" err="1"/>
              <a:t>by</a:t>
            </a:r>
            <a:r>
              <a:rPr lang="de-CH" dirty="0"/>
              <a:t> </a:t>
            </a:r>
            <a:r>
              <a:rPr lang="de-CH" dirty="0" err="1"/>
              <a:t>component</a:t>
            </a:r>
            <a:endParaRPr lang="fr-CH" dirty="0"/>
          </a:p>
        </p:txBody>
      </p:sp>
      <p:pic>
        <p:nvPicPr>
          <p:cNvPr id="5" name="Content Placeholder 3"/>
          <p:cNvPicPr>
            <a:picLocks noChangeAspect="1"/>
          </p:cNvPicPr>
          <p:nvPr/>
        </p:nvPicPr>
        <p:blipFill rotWithShape="1">
          <a:blip r:embed="rId2"/>
          <a:srcRect l="31367" t="50694" r="25335" b="-2026"/>
          <a:stretch/>
        </p:blipFill>
        <p:spPr>
          <a:xfrm>
            <a:off x="7086600" y="1749289"/>
            <a:ext cx="4840109" cy="4303809"/>
          </a:xfrm>
          <a:prstGeom prst="rect">
            <a:avLst/>
          </a:prstGeom>
        </p:spPr>
      </p:pic>
      <p:sp>
        <p:nvSpPr>
          <p:cNvPr id="6" name="Rectangle 5"/>
          <p:cNvSpPr/>
          <p:nvPr/>
        </p:nvSpPr>
        <p:spPr>
          <a:xfrm>
            <a:off x="7414467" y="1987830"/>
            <a:ext cx="4184374" cy="54665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7086599" y="3468761"/>
            <a:ext cx="4512241" cy="183873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a:off x="705678" y="6400800"/>
            <a:ext cx="373711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IPCC AR6, Fig. TS.15</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pic>
        <p:nvPicPr>
          <p:cNvPr id="9" name="Content Placeholder 3"/>
          <p:cNvPicPr>
            <a:picLocks noChangeAspect="1"/>
          </p:cNvPicPr>
          <p:nvPr/>
        </p:nvPicPr>
        <p:blipFill rotWithShape="1">
          <a:blip r:embed="rId2"/>
          <a:srcRect l="78896" t="13714" r="384" b="55082"/>
          <a:stretch/>
        </p:blipFill>
        <p:spPr>
          <a:xfrm>
            <a:off x="4883655" y="2606383"/>
            <a:ext cx="2292719" cy="2589619"/>
          </a:xfrm>
          <a:prstGeom prst="rect">
            <a:avLst/>
          </a:prstGeom>
        </p:spPr>
      </p:pic>
      <p:sp>
        <p:nvSpPr>
          <p:cNvPr id="10" name="TextBox 9"/>
          <p:cNvSpPr txBox="1"/>
          <p:nvPr/>
        </p:nvSpPr>
        <p:spPr>
          <a:xfrm>
            <a:off x="8053239" y="5942990"/>
            <a:ext cx="3955774" cy="715581"/>
          </a:xfrm>
          <a:prstGeom prst="rect">
            <a:avLst/>
          </a:prstGeom>
          <a:solidFill>
            <a:schemeClr val="bg1"/>
          </a:solidFill>
          <a:ln w="38100">
            <a:solidFill>
              <a:schemeClr val="accent4"/>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1" i="0" u="none" strike="noStrike" kern="1200" cap="none" spc="0" normalizeH="0" baseline="0" noProof="0" dirty="0" err="1">
                <a:ln>
                  <a:noFill/>
                </a:ln>
                <a:solidFill>
                  <a:srgbClr val="413C3A"/>
                </a:solidFill>
                <a:effectLst/>
                <a:uLnTx/>
                <a:uFillTx/>
                <a:latin typeface="Arial"/>
                <a:ea typeface="+mn-ea"/>
                <a:cs typeface="+mn-cs"/>
              </a:rPr>
              <a:t>Effects</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of</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most</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important</a:t>
            </a:r>
            <a:r>
              <a:rPr kumimoji="0" lang="de-CH" sz="1350" b="1" i="0" u="none" strike="noStrike" kern="1200" cap="none" spc="0" normalizeH="0" baseline="0" noProof="0" dirty="0">
                <a:ln>
                  <a:noFill/>
                </a:ln>
                <a:solidFill>
                  <a:srgbClr val="413C3A"/>
                </a:solidFill>
                <a:effectLst/>
                <a:uLnTx/>
                <a:uFillTx/>
                <a:latin typeface="Arial"/>
                <a:ea typeface="+mn-ea"/>
                <a:cs typeface="+mn-cs"/>
              </a:rPr>
              <a:t> GHG </a:t>
            </a:r>
            <a:r>
              <a:rPr kumimoji="0" lang="de-CH" sz="1350" b="1" i="0" u="none" strike="noStrike" kern="1200" cap="none" spc="0" normalizeH="0" baseline="0" noProof="0" dirty="0" err="1">
                <a:ln>
                  <a:noFill/>
                </a:ln>
                <a:solidFill>
                  <a:srgbClr val="413C3A"/>
                </a:solidFill>
                <a:effectLst/>
                <a:uLnTx/>
                <a:uFillTx/>
                <a:latin typeface="Arial"/>
                <a:ea typeface="+mn-ea"/>
                <a:cs typeface="+mn-cs"/>
              </a:rPr>
              <a:t>are</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well</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understood</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the</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largest</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uncertainties</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are</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with</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r>
              <a:rPr kumimoji="0" lang="de-CH" sz="1350" b="1" i="0" u="none" strike="noStrike" kern="1200" cap="none" spc="0" normalizeH="0" baseline="0" noProof="0" dirty="0" err="1">
                <a:ln>
                  <a:noFill/>
                </a:ln>
                <a:solidFill>
                  <a:srgbClr val="413C3A"/>
                </a:solidFill>
                <a:effectLst/>
                <a:uLnTx/>
                <a:uFillTx/>
                <a:latin typeface="Arial"/>
                <a:ea typeface="+mn-ea"/>
                <a:cs typeface="+mn-cs"/>
              </a:rPr>
              <a:t>aerosols</a:t>
            </a:r>
            <a:r>
              <a:rPr kumimoji="0" lang="de-CH" sz="1350" b="1" i="0" u="none" strike="noStrike" kern="1200" cap="none" spc="0" normalizeH="0" baseline="0" noProof="0" dirty="0">
                <a:ln>
                  <a:noFill/>
                </a:ln>
                <a:solidFill>
                  <a:srgbClr val="413C3A"/>
                </a:solidFill>
                <a:effectLst/>
                <a:uLnTx/>
                <a:uFillTx/>
                <a:latin typeface="Arial"/>
                <a:ea typeface="+mn-ea"/>
                <a:cs typeface="+mn-cs"/>
              </a:rPr>
              <a:t> and </a:t>
            </a:r>
            <a:r>
              <a:rPr kumimoji="0" lang="de-CH" sz="1350" b="1" i="0" u="none" strike="noStrike" kern="1200" cap="none" spc="0" normalizeH="0" baseline="0" noProof="0" dirty="0" err="1">
                <a:ln>
                  <a:noFill/>
                </a:ln>
                <a:solidFill>
                  <a:srgbClr val="413C3A"/>
                </a:solidFill>
                <a:effectLst/>
                <a:uLnTx/>
                <a:uFillTx/>
                <a:latin typeface="Arial"/>
                <a:ea typeface="+mn-ea"/>
                <a:cs typeface="+mn-cs"/>
              </a:rPr>
              <a:t>clouds</a:t>
            </a:r>
            <a:r>
              <a:rPr kumimoji="0" lang="de-CH" sz="1350" b="1" i="0" u="none" strike="noStrike" kern="1200" cap="none" spc="0" normalizeH="0" baseline="0" noProof="0" dirty="0">
                <a:ln>
                  <a:noFill/>
                </a:ln>
                <a:solidFill>
                  <a:srgbClr val="413C3A"/>
                </a:solidFill>
                <a:effectLst/>
                <a:uLnTx/>
                <a:uFillTx/>
                <a:latin typeface="Arial"/>
                <a:ea typeface="+mn-ea"/>
                <a:cs typeface="+mn-cs"/>
              </a:rPr>
              <a:t>.  </a:t>
            </a:r>
            <a:endParaRPr kumimoji="0" lang="fr-CH" sz="1350" b="1" i="0" u="none" strike="noStrike" kern="1200" cap="none" spc="0" normalizeH="0" baseline="0" noProof="0" dirty="0">
              <a:ln>
                <a:noFill/>
              </a:ln>
              <a:solidFill>
                <a:srgbClr val="413C3A"/>
              </a:solidFill>
              <a:effectLst/>
              <a:uLnTx/>
              <a:uFillTx/>
              <a:latin typeface="Arial"/>
              <a:ea typeface="+mn-ea"/>
              <a:cs typeface="+mn-cs"/>
            </a:endParaRPr>
          </a:p>
        </p:txBody>
      </p:sp>
      <p:cxnSp>
        <p:nvCxnSpPr>
          <p:cNvPr id="12" name="Straight Arrow Connector 11"/>
          <p:cNvCxnSpPr/>
          <p:nvPr/>
        </p:nvCxnSpPr>
        <p:spPr>
          <a:xfrm>
            <a:off x="4015409" y="6207252"/>
            <a:ext cx="20146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15409" y="5927862"/>
            <a:ext cx="4438182"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Positive </a:t>
            </a:r>
            <a:r>
              <a:rPr kumimoji="0" lang="de-CH" sz="1350" b="0" i="0" u="none" strike="noStrike" kern="1200" cap="none" spc="0" normalizeH="0" baseline="0" noProof="0" dirty="0" err="1">
                <a:ln>
                  <a:noFill/>
                </a:ln>
                <a:solidFill>
                  <a:srgbClr val="413C3A"/>
                </a:solidFill>
                <a:effectLst/>
                <a:uLnTx/>
                <a:uFillTx/>
                <a:latin typeface="Arial"/>
                <a:ea typeface="+mn-ea"/>
                <a:cs typeface="+mn-cs"/>
              </a:rPr>
              <a:t>forcing</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leads</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to</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temperature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increase</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cxnSp>
        <p:nvCxnSpPr>
          <p:cNvPr id="15" name="Straight Arrow Connector 14"/>
          <p:cNvCxnSpPr/>
          <p:nvPr/>
        </p:nvCxnSpPr>
        <p:spPr>
          <a:xfrm flipH="1">
            <a:off x="1798983" y="6202573"/>
            <a:ext cx="2146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4961" y="5927862"/>
            <a:ext cx="3401726"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Negative </a:t>
            </a:r>
            <a:r>
              <a:rPr kumimoji="0" lang="de-CH" sz="1350" b="0" i="0" u="none" strike="noStrike" kern="1200" cap="none" spc="0" normalizeH="0" baseline="0" noProof="0" dirty="0" err="1">
                <a:ln>
                  <a:noFill/>
                </a:ln>
                <a:solidFill>
                  <a:srgbClr val="413C3A"/>
                </a:solidFill>
                <a:effectLst/>
                <a:uLnTx/>
                <a:uFillTx/>
                <a:latin typeface="Arial"/>
                <a:ea typeface="+mn-ea"/>
                <a:cs typeface="+mn-cs"/>
              </a:rPr>
              <a:t>leads</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to</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temperature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decrease</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7" name="TextBox 16"/>
          <p:cNvSpPr txBox="1"/>
          <p:nvPr/>
        </p:nvSpPr>
        <p:spPr>
          <a:xfrm>
            <a:off x="7063581" y="352108"/>
            <a:ext cx="4055290"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GHG </a:t>
            </a:r>
            <a:r>
              <a:rPr kumimoji="0" lang="de-CH" sz="1350" b="0" i="0" u="none" strike="noStrike" kern="1200" cap="none" spc="0" normalizeH="0" baseline="0" noProof="0" dirty="0" err="1">
                <a:ln>
                  <a:noFill/>
                </a:ln>
                <a:solidFill>
                  <a:srgbClr val="413C3A"/>
                </a:solidFill>
                <a:effectLst/>
                <a:uLnTx/>
                <a:uFillTx/>
                <a:latin typeface="Arial"/>
                <a:ea typeface="+mn-ea"/>
                <a:cs typeface="+mn-cs"/>
              </a:rPr>
              <a:t>make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up</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roughly</a:t>
            </a:r>
            <a:r>
              <a:rPr kumimoji="0" lang="de-CH" sz="1350" b="0" i="0" u="none" strike="noStrike" kern="1200" cap="none" spc="0" normalizeH="0" baseline="0" noProof="0" dirty="0">
                <a:ln>
                  <a:noFill/>
                </a:ln>
                <a:solidFill>
                  <a:srgbClr val="413C3A"/>
                </a:solidFill>
                <a:effectLst/>
                <a:uLnTx/>
                <a:uFillTx/>
                <a:latin typeface="Arial"/>
                <a:ea typeface="+mn-ea"/>
                <a:cs typeface="+mn-cs"/>
              </a:rPr>
              <a:t> 3.7 W m</a:t>
            </a:r>
            <a:r>
              <a:rPr kumimoji="0" lang="de-CH" sz="1350" b="0" i="0" u="none" strike="noStrike" kern="1200" cap="none" spc="0" normalizeH="0" baseline="30000" noProof="0" dirty="0">
                <a:ln>
                  <a:noFill/>
                </a:ln>
                <a:solidFill>
                  <a:srgbClr val="413C3A"/>
                </a:solidFill>
                <a:effectLst/>
                <a:uLnTx/>
                <a:uFillTx/>
                <a:latin typeface="Arial"/>
                <a:ea typeface="+mn-ea"/>
                <a:cs typeface="+mn-cs"/>
              </a:rPr>
              <a:t>-2</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radiative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forcing</a:t>
            </a:r>
            <a:endParaRPr kumimoji="0" lang="de-CH" sz="1350" b="0" i="0" u="none" strike="noStrike" kern="1200" cap="none" spc="0" normalizeH="0" baseline="0" noProof="0" dirty="0">
              <a:ln>
                <a:noFill/>
              </a:ln>
              <a:solidFill>
                <a:srgbClr val="413C3A"/>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err="1">
                <a:ln>
                  <a:noFill/>
                </a:ln>
                <a:solidFill>
                  <a:srgbClr val="413C3A"/>
                </a:solidFill>
                <a:effectLst/>
                <a:uLnTx/>
                <a:uFillTx/>
                <a:latin typeface="Arial"/>
                <a:ea typeface="+mn-ea"/>
                <a:cs typeface="+mn-cs"/>
              </a:rPr>
              <a:t>Compare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to</a:t>
            </a:r>
            <a:r>
              <a:rPr kumimoji="0" lang="de-CH" sz="1350" b="0" i="0" u="none" strike="noStrike" kern="1200" cap="none" spc="0" normalizeH="0" baseline="0" noProof="0" dirty="0">
                <a:ln>
                  <a:noFill/>
                </a:ln>
                <a:solidFill>
                  <a:srgbClr val="413C3A"/>
                </a:solidFill>
                <a:effectLst/>
                <a:uLnTx/>
                <a:uFillTx/>
                <a:latin typeface="Arial"/>
                <a:ea typeface="+mn-ea"/>
                <a:cs typeface="+mn-cs"/>
              </a:rPr>
              <a:t> TOA </a:t>
            </a:r>
            <a:r>
              <a:rPr kumimoji="0" lang="de-CH" sz="1350" b="0" i="0" u="none" strike="noStrike" kern="1200" cap="none" spc="0" normalizeH="0" baseline="0" noProof="0" dirty="0" err="1">
                <a:ln>
                  <a:noFill/>
                </a:ln>
                <a:solidFill>
                  <a:srgbClr val="413C3A"/>
                </a:solidFill>
                <a:effectLst/>
                <a:uLnTx/>
                <a:uFillTx/>
                <a:latin typeface="Arial"/>
                <a:ea typeface="+mn-ea"/>
                <a:cs typeface="+mn-cs"/>
              </a:rPr>
              <a:t>outgoing</a:t>
            </a:r>
            <a:r>
              <a:rPr kumimoji="0" lang="de-CH" sz="1350" b="0" i="0" u="none" strike="noStrike" kern="1200" cap="none" spc="0" normalizeH="0" baseline="0" noProof="0" dirty="0">
                <a:ln>
                  <a:noFill/>
                </a:ln>
                <a:solidFill>
                  <a:srgbClr val="413C3A"/>
                </a:solidFill>
                <a:effectLst/>
                <a:uLnTx/>
                <a:uFillTx/>
                <a:latin typeface="Arial"/>
                <a:ea typeface="+mn-ea"/>
                <a:cs typeface="+mn-cs"/>
              </a:rPr>
              <a:t> LW </a:t>
            </a:r>
            <a:r>
              <a:rPr kumimoji="0" lang="de-CH" sz="1350" b="0" i="0" u="none" strike="noStrike" kern="1200" cap="none" spc="0" normalizeH="0" baseline="0" noProof="0" dirty="0" err="1">
                <a:ln>
                  <a:noFill/>
                </a:ln>
                <a:solidFill>
                  <a:srgbClr val="413C3A"/>
                </a:solidFill>
                <a:effectLst/>
                <a:uLnTx/>
                <a:uFillTx/>
                <a:latin typeface="Arial"/>
                <a:ea typeface="+mn-ea"/>
                <a:cs typeface="+mn-cs"/>
              </a:rPr>
              <a:t>of</a:t>
            </a:r>
            <a:r>
              <a:rPr kumimoji="0" lang="de-CH" sz="1350" b="0" i="0" u="none" strike="noStrike" kern="1200" cap="none" spc="0" normalizeH="0" baseline="0" noProof="0" dirty="0">
                <a:ln>
                  <a:noFill/>
                </a:ln>
                <a:solidFill>
                  <a:srgbClr val="413C3A"/>
                </a:solidFill>
                <a:effectLst/>
                <a:uLnTx/>
                <a:uFillTx/>
                <a:latin typeface="Arial"/>
                <a:ea typeface="+mn-ea"/>
                <a:cs typeface="+mn-cs"/>
              </a:rPr>
              <a:t> -240 W m</a:t>
            </a:r>
            <a:r>
              <a:rPr kumimoji="0" lang="de-CH" sz="1350" b="0" i="0" u="none" strike="noStrike" kern="1200" cap="none" spc="0" normalizeH="0" baseline="30000" noProof="0" dirty="0">
                <a:ln>
                  <a:noFill/>
                </a:ln>
                <a:solidFill>
                  <a:srgbClr val="413C3A"/>
                </a:solidFill>
                <a:effectLst/>
                <a:uLnTx/>
                <a:uFillTx/>
                <a:latin typeface="Arial"/>
                <a:ea typeface="+mn-ea"/>
                <a:cs typeface="+mn-cs"/>
              </a:rPr>
              <a:t>-2</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cxnSp>
        <p:nvCxnSpPr>
          <p:cNvPr id="19" name="Straight Connector 18"/>
          <p:cNvCxnSpPr/>
          <p:nvPr/>
        </p:nvCxnSpPr>
        <p:spPr>
          <a:xfrm>
            <a:off x="4442791" y="1674620"/>
            <a:ext cx="113306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6F203418-132E-4FD2-B81E-AF30B41FD245}" type="slidenum">
              <a:rPr kumimoji="0" lang="fr-CH" sz="933" b="1" i="0" u="none" strike="noStrike" kern="1200" cap="none" spc="0" normalizeH="0" baseline="0" noProof="0" smtClean="0">
                <a:ln>
                  <a:noFill/>
                </a:ln>
                <a:solidFill>
                  <a:srgbClr val="413C3A"/>
                </a:solidFill>
                <a:effectLst/>
                <a:uLnTx/>
                <a:uFillTx/>
                <a:latin typeface="Franklin Gothic Demi Cond"/>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7</a:t>
            </a:fld>
            <a:endParaRPr kumimoji="0" lang="fr-CH" sz="933" b="1" i="0" u="none" strike="noStrike" kern="1200" cap="none" spc="0" normalizeH="0" baseline="0" noProof="0">
              <a:ln>
                <a:noFill/>
              </a:ln>
              <a:solidFill>
                <a:srgbClr val="413C3A"/>
              </a:solidFill>
              <a:effectLst/>
              <a:uLnTx/>
              <a:uFillTx/>
              <a:latin typeface="Franklin Gothic Demi Cond"/>
              <a:ea typeface="+mn-ea"/>
              <a:cs typeface="+mn-cs"/>
            </a:endParaRPr>
          </a:p>
        </p:txBody>
      </p:sp>
    </p:spTree>
    <p:extLst>
      <p:ext uri="{BB962C8B-B14F-4D97-AF65-F5344CB8AC3E}">
        <p14:creationId xmlns:p14="http://schemas.microsoft.com/office/powerpoint/2010/main" val="101842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3048000" y="2840593"/>
            <a:ext cx="6095999" cy="1430337"/>
          </a:xfrm>
        </p:spPr>
        <p:txBody>
          <a:bodyPr/>
          <a:lstStyle/>
          <a:p>
            <a:r>
              <a:rPr lang="en-GB" dirty="0"/>
              <a:t>Posters (25% of final grade)</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8</a:t>
            </a:fld>
            <a:endParaRPr lang="fr-FR" dirty="0"/>
          </a:p>
        </p:txBody>
      </p:sp>
      <p:sp>
        <p:nvSpPr>
          <p:cNvPr id="8" name="TextBox 7">
            <a:extLst>
              <a:ext uri="{FF2B5EF4-FFF2-40B4-BE49-F238E27FC236}">
                <a16:creationId xmlns:a16="http://schemas.microsoft.com/office/drawing/2014/main" id="{5DAE58F5-0E9B-47B2-A951-F49B04D44C6E}"/>
              </a:ext>
            </a:extLst>
          </p:cNvPr>
          <p:cNvSpPr txBox="1"/>
          <p:nvPr/>
        </p:nvSpPr>
        <p:spPr>
          <a:xfrm>
            <a:off x="7075055" y="4405173"/>
            <a:ext cx="6096000" cy="2031325"/>
          </a:xfrm>
          <a:prstGeom prst="rect">
            <a:avLst/>
          </a:prstGeom>
          <a:noFill/>
        </p:spPr>
        <p:txBody>
          <a:bodyPr wrap="square">
            <a:spAutoFit/>
          </a:bodyPr>
          <a:lstStyle/>
          <a:p>
            <a:pPr marL="342900" indent="-342900">
              <a:buFont typeface="+mj-lt"/>
              <a:buAutoNum type="arabicPeriod"/>
            </a:pPr>
            <a:r>
              <a:rPr lang="en-US" dirty="0"/>
              <a:t>Deadlines &amp; grading</a:t>
            </a:r>
          </a:p>
          <a:p>
            <a:pPr marL="342900" indent="-342900">
              <a:buFont typeface="+mj-lt"/>
              <a:buAutoNum type="arabicPeriod"/>
            </a:pPr>
            <a:endParaRPr lang="en-US" dirty="0"/>
          </a:p>
          <a:p>
            <a:pPr marL="342900" indent="-342900">
              <a:buFont typeface="+mj-lt"/>
              <a:buAutoNum type="arabicPeriod"/>
            </a:pPr>
            <a:r>
              <a:rPr lang="en-US" dirty="0"/>
              <a:t>How to write the poster research proposal</a:t>
            </a:r>
          </a:p>
          <a:p>
            <a:pPr marL="342900" indent="-342900">
              <a:buFont typeface="+mj-lt"/>
              <a:buAutoNum type="arabicPeriod"/>
            </a:pPr>
            <a:endParaRPr lang="en-US" dirty="0"/>
          </a:p>
          <a:p>
            <a:pPr marL="342900" indent="-342900">
              <a:buFont typeface="+mj-lt"/>
              <a:buAutoNum type="arabicPeriod"/>
            </a:pPr>
            <a:r>
              <a:rPr lang="en-US" dirty="0"/>
              <a:t>How to design a conference poster</a:t>
            </a:r>
          </a:p>
          <a:p>
            <a:pPr marL="342900" indent="-342900">
              <a:buFont typeface="+mj-lt"/>
              <a:buAutoNum type="arabicPeriod"/>
            </a:pPr>
            <a:endParaRPr lang="en-US" dirty="0"/>
          </a:p>
          <a:p>
            <a:pPr marL="342900" indent="-342900">
              <a:buFont typeface="+mj-lt"/>
              <a:buAutoNum type="arabicPeriod"/>
            </a:pPr>
            <a:r>
              <a:rPr lang="en-US" dirty="0"/>
              <a:t>How to present a poster</a:t>
            </a:r>
          </a:p>
        </p:txBody>
      </p:sp>
    </p:spTree>
    <p:extLst>
      <p:ext uri="{BB962C8B-B14F-4D97-AF65-F5344CB8AC3E}">
        <p14:creationId xmlns:p14="http://schemas.microsoft.com/office/powerpoint/2010/main" val="90973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2" y="1187647"/>
            <a:ext cx="10301817" cy="5337871"/>
          </a:xfrm>
        </p:spPr>
        <p:txBody>
          <a:bodyPr/>
          <a:lstStyle/>
          <a:p>
            <a:endParaRPr lang="en-US" dirty="0"/>
          </a:p>
          <a:p>
            <a:pPr marL="0" indent="0">
              <a:buNone/>
            </a:pPr>
            <a:endParaRPr lang="en-US" dirty="0"/>
          </a:p>
        </p:txBody>
      </p:sp>
      <p:sp>
        <p:nvSpPr>
          <p:cNvPr id="3" name="Title 2"/>
          <p:cNvSpPr>
            <a:spLocks noGrp="1"/>
          </p:cNvSpPr>
          <p:nvPr>
            <p:ph type="title"/>
          </p:nvPr>
        </p:nvSpPr>
        <p:spPr/>
        <p:txBody>
          <a:bodyPr/>
          <a:lstStyle/>
          <a:p>
            <a:r>
              <a:rPr lang="en-US" dirty="0"/>
              <a:t>Deadlines and grading</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54">
              <a:spcBef>
                <a:spcPts val="1000"/>
              </a:spcBef>
              <a:buClr>
                <a:srgbClr val="E30613"/>
              </a:buClr>
              <a:buNone/>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p:txBody>
      </p:sp>
      <p:graphicFrame>
        <p:nvGraphicFramePr>
          <p:cNvPr id="11" name="Diagram 10">
            <a:extLst>
              <a:ext uri="{FF2B5EF4-FFF2-40B4-BE49-F238E27FC236}">
                <a16:creationId xmlns:a16="http://schemas.microsoft.com/office/drawing/2014/main" id="{BCB2B5B9-7B61-09D1-43FB-FC17176A2F86}"/>
              </a:ext>
            </a:extLst>
          </p:cNvPr>
          <p:cNvGraphicFramePr/>
          <p:nvPr>
            <p:extLst>
              <p:ext uri="{D42A27DB-BD31-4B8C-83A1-F6EECF244321}">
                <p14:modId xmlns:p14="http://schemas.microsoft.com/office/powerpoint/2010/main" val="2011113518"/>
              </p:ext>
            </p:extLst>
          </p:nvPr>
        </p:nvGraphicFramePr>
        <p:xfrm>
          <a:off x="1407363" y="-717081"/>
          <a:ext cx="10496585" cy="6695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Straight Connector 12">
            <a:extLst>
              <a:ext uri="{FF2B5EF4-FFF2-40B4-BE49-F238E27FC236}">
                <a16:creationId xmlns:a16="http://schemas.microsoft.com/office/drawing/2014/main" id="{1D9F5841-14BB-1624-B4E0-FB61351DE396}"/>
              </a:ext>
            </a:extLst>
          </p:cNvPr>
          <p:cNvCxnSpPr/>
          <p:nvPr/>
        </p:nvCxnSpPr>
        <p:spPr>
          <a:xfrm>
            <a:off x="5080000" y="2844800"/>
            <a:ext cx="0" cy="1159435"/>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4F3516-C3D1-2101-F9DE-2830A3291F01}"/>
              </a:ext>
            </a:extLst>
          </p:cNvPr>
          <p:cNvSpPr txBox="1"/>
          <p:nvPr/>
        </p:nvSpPr>
        <p:spPr>
          <a:xfrm>
            <a:off x="4082168" y="3992044"/>
            <a:ext cx="2020048" cy="502573"/>
          </a:xfrm>
          <a:prstGeom prst="rect">
            <a:avLst/>
          </a:prstGeom>
          <a:noFill/>
        </p:spPr>
        <p:txBody>
          <a:bodyPr wrap="square">
            <a:spAutoFit/>
          </a:bodyPr>
          <a:lstStyle/>
          <a:p>
            <a:pPr algn="ctr" defTabSz="914377"/>
            <a:r>
              <a:rPr lang="en-US" sz="1333" dirty="0">
                <a:solidFill>
                  <a:srgbClr val="413C3A"/>
                </a:solidFill>
                <a:latin typeface="Arial"/>
              </a:rPr>
              <a:t>We provide feedback</a:t>
            </a:r>
          </a:p>
          <a:p>
            <a:pPr algn="ctr" defTabSz="914377"/>
            <a:endParaRPr lang="en-CH" sz="1333" dirty="0">
              <a:solidFill>
                <a:srgbClr val="413C3A"/>
              </a:solidFill>
              <a:latin typeface="Arial"/>
            </a:endParaRPr>
          </a:p>
        </p:txBody>
      </p:sp>
      <p:cxnSp>
        <p:nvCxnSpPr>
          <p:cNvPr id="16" name="Straight Connector 15">
            <a:extLst>
              <a:ext uri="{FF2B5EF4-FFF2-40B4-BE49-F238E27FC236}">
                <a16:creationId xmlns:a16="http://schemas.microsoft.com/office/drawing/2014/main" id="{C39A9532-4236-89B0-3EF4-EDF22EFA69A7}"/>
              </a:ext>
            </a:extLst>
          </p:cNvPr>
          <p:cNvCxnSpPr/>
          <p:nvPr/>
        </p:nvCxnSpPr>
        <p:spPr>
          <a:xfrm>
            <a:off x="7075665" y="2844800"/>
            <a:ext cx="0" cy="1159435"/>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A01DB0-C591-B653-F62B-2D9856F10DB6}"/>
              </a:ext>
            </a:extLst>
          </p:cNvPr>
          <p:cNvSpPr txBox="1"/>
          <p:nvPr/>
        </p:nvSpPr>
        <p:spPr>
          <a:xfrm>
            <a:off x="6077833" y="3992044"/>
            <a:ext cx="2020048" cy="297454"/>
          </a:xfrm>
          <a:prstGeom prst="rect">
            <a:avLst/>
          </a:prstGeom>
          <a:noFill/>
        </p:spPr>
        <p:txBody>
          <a:bodyPr wrap="square">
            <a:spAutoFit/>
          </a:bodyPr>
          <a:lstStyle/>
          <a:p>
            <a:pPr algn="ctr" defTabSz="914377"/>
            <a:r>
              <a:rPr lang="en-US" sz="1333" dirty="0">
                <a:solidFill>
                  <a:srgbClr val="413C3A"/>
                </a:solidFill>
                <a:latin typeface="Arial"/>
              </a:rPr>
              <a:t>We provide feedback</a:t>
            </a:r>
            <a:endParaRPr lang="en-CH" sz="1333" dirty="0">
              <a:solidFill>
                <a:srgbClr val="413C3A"/>
              </a:solidFill>
              <a:latin typeface="Arial"/>
            </a:endParaRPr>
          </a:p>
        </p:txBody>
      </p:sp>
      <p:sp>
        <p:nvSpPr>
          <p:cNvPr id="4" name="TextBox 3">
            <a:extLst>
              <a:ext uri="{FF2B5EF4-FFF2-40B4-BE49-F238E27FC236}">
                <a16:creationId xmlns:a16="http://schemas.microsoft.com/office/drawing/2014/main" id="{FAF40503-15EF-17E2-35C7-54524A12CC60}"/>
              </a:ext>
            </a:extLst>
          </p:cNvPr>
          <p:cNvSpPr txBox="1"/>
          <p:nvPr/>
        </p:nvSpPr>
        <p:spPr>
          <a:xfrm>
            <a:off x="4058874" y="5361919"/>
            <a:ext cx="2052269" cy="6469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5 % for submission of the proposal</a:t>
            </a:r>
          </a:p>
        </p:txBody>
      </p:sp>
      <p:sp>
        <p:nvSpPr>
          <p:cNvPr id="5" name="TextBox 4">
            <a:extLst>
              <a:ext uri="{FF2B5EF4-FFF2-40B4-BE49-F238E27FC236}">
                <a16:creationId xmlns:a16="http://schemas.microsoft.com/office/drawing/2014/main" id="{36417B9F-84D5-F666-EC2D-05AEC1A16865}"/>
              </a:ext>
            </a:extLst>
          </p:cNvPr>
          <p:cNvSpPr txBox="1"/>
          <p:nvPr/>
        </p:nvSpPr>
        <p:spPr>
          <a:xfrm>
            <a:off x="8097881" y="5361918"/>
            <a:ext cx="196652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15 % for content</a:t>
            </a:r>
            <a:r>
              <a:rPr lang="fr-CH" sz="1600" dirty="0">
                <a:solidFill>
                  <a:srgbClr val="413C3A"/>
                </a:solidFill>
                <a:latin typeface="Arial"/>
              </a:rPr>
              <a:t> and </a:t>
            </a:r>
            <a:r>
              <a:rPr lang="fr-CH" sz="1600" dirty="0" err="1">
                <a:solidFill>
                  <a:srgbClr val="413C3A"/>
                </a:solidFill>
                <a:latin typeface="Arial"/>
              </a:rPr>
              <a:t>visual</a:t>
            </a:r>
            <a:r>
              <a:rPr lang="en-CH" sz="1600" dirty="0">
                <a:solidFill>
                  <a:srgbClr val="413C3A"/>
                </a:solidFill>
                <a:latin typeface="Arial"/>
              </a:rPr>
              <a:t> of the </a:t>
            </a:r>
            <a:r>
              <a:rPr lang="en-GB" sz="1600" dirty="0">
                <a:solidFill>
                  <a:srgbClr val="413C3A"/>
                </a:solidFill>
                <a:latin typeface="Arial"/>
              </a:rPr>
              <a:t>final </a:t>
            </a:r>
            <a:r>
              <a:rPr lang="en-CH" sz="1600" dirty="0">
                <a:solidFill>
                  <a:srgbClr val="413C3A"/>
                </a:solidFill>
                <a:latin typeface="Arial"/>
              </a:rPr>
              <a:t>poster</a:t>
            </a:r>
          </a:p>
        </p:txBody>
      </p:sp>
      <p:sp>
        <p:nvSpPr>
          <p:cNvPr id="6" name="TextBox 5">
            <a:extLst>
              <a:ext uri="{FF2B5EF4-FFF2-40B4-BE49-F238E27FC236}">
                <a16:creationId xmlns:a16="http://schemas.microsoft.com/office/drawing/2014/main" id="{D9061D83-6789-7A81-FD07-C01902E60A34}"/>
              </a:ext>
            </a:extLst>
          </p:cNvPr>
          <p:cNvSpPr txBox="1"/>
          <p:nvPr/>
        </p:nvSpPr>
        <p:spPr>
          <a:xfrm>
            <a:off x="10129856" y="5347321"/>
            <a:ext cx="196652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5 % for</a:t>
            </a:r>
            <a:r>
              <a:rPr lang="fr-CH" sz="1600" dirty="0">
                <a:solidFill>
                  <a:srgbClr val="413C3A"/>
                </a:solidFill>
                <a:latin typeface="Arial"/>
              </a:rPr>
              <a:t> </a:t>
            </a:r>
            <a:r>
              <a:rPr lang="fr-CH" sz="1600" dirty="0" err="1">
                <a:solidFill>
                  <a:srgbClr val="413C3A"/>
                </a:solidFill>
                <a:latin typeface="Arial"/>
              </a:rPr>
              <a:t>conference</a:t>
            </a:r>
            <a:r>
              <a:rPr lang="fr-CH" sz="1600" dirty="0">
                <a:solidFill>
                  <a:srgbClr val="413C3A"/>
                </a:solidFill>
                <a:latin typeface="Arial"/>
              </a:rPr>
              <a:t> </a:t>
            </a:r>
            <a:r>
              <a:rPr lang="fr-CH" sz="1600" dirty="0" err="1">
                <a:solidFill>
                  <a:srgbClr val="413C3A"/>
                </a:solidFill>
                <a:latin typeface="Arial"/>
              </a:rPr>
              <a:t>day</a:t>
            </a:r>
            <a:r>
              <a:rPr lang="en-CH" sz="1600" dirty="0">
                <a:solidFill>
                  <a:srgbClr val="413C3A"/>
                </a:solidFill>
                <a:latin typeface="Arial"/>
              </a:rPr>
              <a:t> presentation</a:t>
            </a:r>
          </a:p>
        </p:txBody>
      </p:sp>
      <p:cxnSp>
        <p:nvCxnSpPr>
          <p:cNvPr id="9" name="Straight Connector 8">
            <a:extLst>
              <a:ext uri="{FF2B5EF4-FFF2-40B4-BE49-F238E27FC236}">
                <a16:creationId xmlns:a16="http://schemas.microsoft.com/office/drawing/2014/main" id="{410500EC-EC1B-EC2A-D8DB-1D62533C6A9B}"/>
              </a:ext>
            </a:extLst>
          </p:cNvPr>
          <p:cNvCxnSpPr>
            <a:cxnSpLocks/>
          </p:cNvCxnSpPr>
          <p:nvPr/>
        </p:nvCxnSpPr>
        <p:spPr>
          <a:xfrm flipV="1">
            <a:off x="9284892" y="802799"/>
            <a:ext cx="0" cy="1074237"/>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E7CEAB-7798-48D4-8759-AC0CAB0B2A4C}"/>
              </a:ext>
            </a:extLst>
          </p:cNvPr>
          <p:cNvSpPr txBox="1"/>
          <p:nvPr/>
        </p:nvSpPr>
        <p:spPr>
          <a:xfrm>
            <a:off x="6759833" y="1255406"/>
            <a:ext cx="2020048" cy="707694"/>
          </a:xfrm>
          <a:prstGeom prst="rect">
            <a:avLst/>
          </a:prstGeom>
          <a:noFill/>
        </p:spPr>
        <p:txBody>
          <a:bodyPr wrap="square">
            <a:spAutoFit/>
          </a:bodyPr>
          <a:lstStyle/>
          <a:p>
            <a:pPr algn="ctr" defTabSz="914377"/>
            <a:r>
              <a:rPr lang="en-US" sz="1333" b="1" dirty="0">
                <a:solidFill>
                  <a:srgbClr val="FF0000"/>
                </a:solidFill>
                <a:latin typeface="Arial"/>
              </a:rPr>
              <a:t>Reminder: </a:t>
            </a:r>
          </a:p>
          <a:p>
            <a:pPr algn="ctr" defTabSz="914377"/>
            <a:r>
              <a:rPr lang="en-US" sz="1333" dirty="0">
                <a:solidFill>
                  <a:srgbClr val="413C3A"/>
                </a:solidFill>
                <a:latin typeface="Arial"/>
              </a:rPr>
              <a:t>Assignment deadline 28 Nov</a:t>
            </a:r>
            <a:endParaRPr lang="en-CH" sz="1333" dirty="0">
              <a:solidFill>
                <a:srgbClr val="413C3A"/>
              </a:solidFill>
              <a:latin typeface="Arial"/>
            </a:endParaRPr>
          </a:p>
        </p:txBody>
      </p:sp>
      <p:sp>
        <p:nvSpPr>
          <p:cNvPr id="20" name="TextBox 19">
            <a:extLst>
              <a:ext uri="{FF2B5EF4-FFF2-40B4-BE49-F238E27FC236}">
                <a16:creationId xmlns:a16="http://schemas.microsoft.com/office/drawing/2014/main" id="{01363071-DB86-49CF-8711-1D8EC8405D41}"/>
              </a:ext>
            </a:extLst>
          </p:cNvPr>
          <p:cNvSpPr txBox="1"/>
          <p:nvPr/>
        </p:nvSpPr>
        <p:spPr>
          <a:xfrm>
            <a:off x="8274868" y="101306"/>
            <a:ext cx="2020048" cy="707694"/>
          </a:xfrm>
          <a:prstGeom prst="rect">
            <a:avLst/>
          </a:prstGeom>
          <a:noFill/>
        </p:spPr>
        <p:txBody>
          <a:bodyPr wrap="square">
            <a:spAutoFit/>
          </a:bodyPr>
          <a:lstStyle/>
          <a:p>
            <a:pPr algn="ctr" defTabSz="914377"/>
            <a:r>
              <a:rPr lang="en-US" sz="1333" dirty="0">
                <a:solidFill>
                  <a:srgbClr val="413C3A"/>
                </a:solidFill>
                <a:latin typeface="Arial"/>
              </a:rPr>
              <a:t>Send poster for printing, latest 9</a:t>
            </a:r>
            <a:r>
              <a:rPr lang="en-US" sz="1333" baseline="30000" dirty="0">
                <a:solidFill>
                  <a:srgbClr val="413C3A"/>
                </a:solidFill>
                <a:latin typeface="Arial"/>
              </a:rPr>
              <a:t>th</a:t>
            </a:r>
            <a:r>
              <a:rPr lang="en-US" sz="1333" dirty="0">
                <a:solidFill>
                  <a:srgbClr val="413C3A"/>
                </a:solidFill>
                <a:latin typeface="Arial"/>
              </a:rPr>
              <a:t> December (10am)</a:t>
            </a:r>
            <a:endParaRPr lang="en-CH" sz="1333" dirty="0">
              <a:solidFill>
                <a:srgbClr val="413C3A"/>
              </a:solidFill>
              <a:latin typeface="Arial"/>
            </a:endParaRPr>
          </a:p>
        </p:txBody>
      </p:sp>
    </p:spTree>
    <p:extLst>
      <p:ext uri="{BB962C8B-B14F-4D97-AF65-F5344CB8AC3E}">
        <p14:creationId xmlns:p14="http://schemas.microsoft.com/office/powerpoint/2010/main" val="5510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5" grpId="0"/>
      <p:bldP spid="17" grpId="0"/>
      <p:bldP spid="4" grpId="0" animBg="1"/>
      <p:bldP spid="5" grpId="0" animBg="1"/>
      <p:bldP spid="6" grpId="0" animBg="1"/>
      <p:bldP spid="18" grpId="0"/>
      <p:bldP spid="20" grpId="0"/>
    </p:bldLst>
  </p:timing>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epfl_ivo_beck">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fl_ivo_beck" id="{58411AAD-B7FE-4AD9-99D5-D8AAAE67054C}" vid="{4EF1867C-C007-4FC0-AADF-A8D86DAD24CD}"/>
    </a:ext>
  </a:extLst>
</a:theme>
</file>

<file path=ppt/theme/theme3.xml><?xml version="1.0" encoding="utf-8"?>
<a:theme xmlns:a="http://schemas.openxmlformats.org/drawingml/2006/main" name="1_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8534</TotalTime>
  <Words>1479</Words>
  <Application>Microsoft Office PowerPoint</Application>
  <PresentationFormat>Widescreen</PresentationFormat>
  <Paragraphs>266</Paragraphs>
  <Slides>28</Slides>
  <Notes>21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28</vt:i4>
      </vt:variant>
    </vt:vector>
  </HeadingPairs>
  <TitlesOfParts>
    <vt:vector size="35" baseType="lpstr">
      <vt:lpstr>Arial</vt:lpstr>
      <vt:lpstr>Calibri</vt:lpstr>
      <vt:lpstr>Franklin Gothic Demi Cond</vt:lpstr>
      <vt:lpstr>Wingdings</vt:lpstr>
      <vt:lpstr>Thème Office</vt:lpstr>
      <vt:lpstr>epfl_ivo_beck</vt:lpstr>
      <vt:lpstr>1_Thème Office</vt:lpstr>
      <vt:lpstr>Exercise session #4</vt:lpstr>
      <vt:lpstr>PowerPoint Presentation</vt:lpstr>
      <vt:lpstr>Solution: How do clouds affect our climate?</vt:lpstr>
      <vt:lpstr>Recap from lecture</vt:lpstr>
      <vt:lpstr>Aerosol-radiation interaction</vt:lpstr>
      <vt:lpstr>Aerosol-cloud interactions</vt:lpstr>
      <vt:lpstr>ERF by component</vt:lpstr>
      <vt:lpstr>Posters (25% of final grade)</vt:lpstr>
      <vt:lpstr>Deadlines and grading</vt:lpstr>
      <vt:lpstr>What is a poster research proposal ? </vt:lpstr>
      <vt:lpstr>How to write a good poster proposal?</vt:lpstr>
      <vt:lpstr>How to write a good proposal?</vt:lpstr>
      <vt:lpstr>How to write a good proposal?</vt:lpstr>
      <vt:lpstr>Why posters ? </vt:lpstr>
      <vt:lpstr>How to design a good poster?</vt:lpstr>
      <vt:lpstr>How to design a good poster?</vt:lpstr>
      <vt:lpstr>How to design a good poster?</vt:lpstr>
      <vt:lpstr>How to design a good poster?</vt:lpstr>
      <vt:lpstr>How to successfully present your poster?</vt:lpstr>
      <vt:lpstr>PowerPoint Presentation</vt:lpstr>
      <vt:lpstr>PowerPoint Presentation</vt:lpstr>
      <vt:lpstr>PowerPoint Presentation</vt:lpstr>
      <vt:lpstr>PowerPoint Presentation</vt:lpstr>
      <vt:lpstr>PowerPoint Presentation</vt:lpstr>
      <vt:lpstr>Exercises</vt:lpstr>
      <vt:lpstr>Exercise 1: Radiative forcing of GHG</vt:lpstr>
      <vt:lpstr>Exercise 1</vt:lpstr>
      <vt:lpstr>Exercise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session #4</dc:title>
  <dc:creator>Mihnea Surdu</dc:creator>
  <cp:lastModifiedBy>Mihnea Surdu</cp:lastModifiedBy>
  <cp:revision>19</cp:revision>
  <dcterms:created xsi:type="dcterms:W3CDTF">2024-09-27T09:03:48Z</dcterms:created>
  <dcterms:modified xsi:type="dcterms:W3CDTF">2024-10-03T07:17:54Z</dcterms:modified>
</cp:coreProperties>
</file>